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9"/>
  </p:notesMasterIdLst>
  <p:sldIdLst>
    <p:sldId id="313" r:id="rId2"/>
    <p:sldId id="315" r:id="rId3"/>
    <p:sldId id="314" r:id="rId4"/>
    <p:sldId id="316" r:id="rId5"/>
    <p:sldId id="317" r:id="rId6"/>
    <p:sldId id="319" r:id="rId7"/>
    <p:sldId id="318" r:id="rId8"/>
    <p:sldId id="320" r:id="rId9"/>
    <p:sldId id="328" r:id="rId10"/>
    <p:sldId id="321" r:id="rId11"/>
    <p:sldId id="322" r:id="rId12"/>
    <p:sldId id="323" r:id="rId13"/>
    <p:sldId id="324" r:id="rId14"/>
    <p:sldId id="325" r:id="rId15"/>
    <p:sldId id="326" r:id="rId16"/>
    <p:sldId id="329" r:id="rId17"/>
    <p:sldId id="327" r:id="rId18"/>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457200" marR="0" indent="-457200" algn="l" defTabSz="914400" rtl="0" fontAlgn="auto" latinLnBrk="0" hangingPunct="0">
      <a:lnSpc>
        <a:spcPct val="110000"/>
      </a:lnSpc>
      <a:spcBef>
        <a:spcPts val="2000"/>
      </a:spcBef>
      <a:spcAft>
        <a:spcPts val="0"/>
      </a:spcAft>
      <a:buClrTx/>
      <a:buSzPct val="100000"/>
      <a:buFont typeface="Helvetica"/>
      <a:buChar char="•"/>
      <a:tabLst/>
      <a:defRPr kumimoji="0" sz="5600" b="0" i="0" u="none" strike="noStrike" cap="none" spc="0" normalizeH="0" baseline="0">
        <a:ln>
          <a:noFill/>
        </a:ln>
        <a:solidFill>
          <a:srgbClr val="000000"/>
        </a:solidFill>
        <a:effectLst/>
        <a:uFillTx/>
        <a:latin typeface="+mn-lt"/>
        <a:ea typeface="+mn-ea"/>
        <a:cs typeface="+mn-cs"/>
        <a:sym typeface="Interstate"/>
      </a:defRPr>
    </a:lvl1pPr>
    <a:lvl2pPr marL="990600" marR="0" indent="-533400" algn="l" defTabSz="914400" rtl="0" fontAlgn="auto" latinLnBrk="0" hangingPunct="0">
      <a:lnSpc>
        <a:spcPct val="110000"/>
      </a:lnSpc>
      <a:spcBef>
        <a:spcPts val="2000"/>
      </a:spcBef>
      <a:spcAft>
        <a:spcPts val="0"/>
      </a:spcAft>
      <a:buClrTx/>
      <a:buSzPct val="100000"/>
      <a:buFont typeface="Helvetica"/>
      <a:buChar char="•"/>
      <a:tabLst/>
      <a:defRPr kumimoji="0" sz="5600" b="0" i="0" u="none" strike="noStrike" cap="none" spc="0" normalizeH="0" baseline="0">
        <a:ln>
          <a:noFill/>
        </a:ln>
        <a:solidFill>
          <a:srgbClr val="000000"/>
        </a:solidFill>
        <a:effectLst/>
        <a:uFillTx/>
        <a:latin typeface="+mn-lt"/>
        <a:ea typeface="+mn-ea"/>
        <a:cs typeface="+mn-cs"/>
        <a:sym typeface="Interstate"/>
      </a:defRPr>
    </a:lvl2pPr>
    <a:lvl3pPr marL="1554479" marR="0" indent="-640079" algn="l" defTabSz="914400" rtl="0" fontAlgn="auto" latinLnBrk="0" hangingPunct="0">
      <a:lnSpc>
        <a:spcPct val="110000"/>
      </a:lnSpc>
      <a:spcBef>
        <a:spcPts val="2000"/>
      </a:spcBef>
      <a:spcAft>
        <a:spcPts val="0"/>
      </a:spcAft>
      <a:buClrTx/>
      <a:buSzPct val="100000"/>
      <a:buFont typeface="Helvetica"/>
      <a:buChar char="•"/>
      <a:tabLst/>
      <a:defRPr kumimoji="0" sz="5600" b="0" i="0" u="none" strike="noStrike" cap="none" spc="0" normalizeH="0" baseline="0">
        <a:ln>
          <a:noFill/>
        </a:ln>
        <a:solidFill>
          <a:srgbClr val="000000"/>
        </a:solidFill>
        <a:effectLst/>
        <a:uFillTx/>
        <a:latin typeface="+mn-lt"/>
        <a:ea typeface="+mn-ea"/>
        <a:cs typeface="+mn-cs"/>
        <a:sym typeface="Interstate"/>
      </a:defRPr>
    </a:lvl3pPr>
    <a:lvl4pPr marL="2082800" marR="0" indent="-711200" algn="l" defTabSz="914400" rtl="0" fontAlgn="auto" latinLnBrk="0" hangingPunct="0">
      <a:lnSpc>
        <a:spcPct val="110000"/>
      </a:lnSpc>
      <a:spcBef>
        <a:spcPts val="2000"/>
      </a:spcBef>
      <a:spcAft>
        <a:spcPts val="0"/>
      </a:spcAft>
      <a:buClrTx/>
      <a:buSzPct val="100000"/>
      <a:buFont typeface="Helvetica"/>
      <a:buChar char="•"/>
      <a:tabLst/>
      <a:defRPr kumimoji="0" sz="5600" b="0" i="0" u="none" strike="noStrike" cap="none" spc="0" normalizeH="0" baseline="0">
        <a:ln>
          <a:noFill/>
        </a:ln>
        <a:solidFill>
          <a:srgbClr val="000000"/>
        </a:solidFill>
        <a:effectLst/>
        <a:uFillTx/>
        <a:latin typeface="+mn-lt"/>
        <a:ea typeface="+mn-ea"/>
        <a:cs typeface="+mn-cs"/>
        <a:sym typeface="Interstate"/>
      </a:defRPr>
    </a:lvl4pPr>
    <a:lvl5pPr marL="2540000" marR="0" indent="-711200" algn="l" defTabSz="914400" rtl="0" fontAlgn="auto" latinLnBrk="0" hangingPunct="0">
      <a:lnSpc>
        <a:spcPct val="110000"/>
      </a:lnSpc>
      <a:spcBef>
        <a:spcPts val="2000"/>
      </a:spcBef>
      <a:spcAft>
        <a:spcPts val="0"/>
      </a:spcAft>
      <a:buClrTx/>
      <a:buSzPct val="100000"/>
      <a:buFont typeface="Helvetica"/>
      <a:buChar char="•"/>
      <a:tabLst/>
      <a:defRPr kumimoji="0" sz="5600" b="0" i="0" u="none" strike="noStrike" cap="none" spc="0" normalizeH="0" baseline="0">
        <a:ln>
          <a:noFill/>
        </a:ln>
        <a:solidFill>
          <a:srgbClr val="000000"/>
        </a:solidFill>
        <a:effectLst/>
        <a:uFillTx/>
        <a:latin typeface="+mn-lt"/>
        <a:ea typeface="+mn-ea"/>
        <a:cs typeface="+mn-cs"/>
        <a:sym typeface="Interstate"/>
      </a:defRPr>
    </a:lvl5pPr>
    <a:lvl6pPr marL="2997200" marR="0" indent="-711200" algn="l" defTabSz="914400" rtl="0" fontAlgn="auto" latinLnBrk="0" hangingPunct="0">
      <a:lnSpc>
        <a:spcPct val="110000"/>
      </a:lnSpc>
      <a:spcBef>
        <a:spcPts val="2000"/>
      </a:spcBef>
      <a:spcAft>
        <a:spcPts val="0"/>
      </a:spcAft>
      <a:buClrTx/>
      <a:buSzPct val="100000"/>
      <a:buFont typeface="Helvetica"/>
      <a:buChar char="•"/>
      <a:tabLst/>
      <a:defRPr kumimoji="0" sz="5600" b="0" i="0" u="none" strike="noStrike" cap="none" spc="0" normalizeH="0" baseline="0">
        <a:ln>
          <a:noFill/>
        </a:ln>
        <a:solidFill>
          <a:srgbClr val="000000"/>
        </a:solidFill>
        <a:effectLst/>
        <a:uFillTx/>
        <a:latin typeface="+mn-lt"/>
        <a:ea typeface="+mn-ea"/>
        <a:cs typeface="+mn-cs"/>
        <a:sym typeface="Interstate"/>
      </a:defRPr>
    </a:lvl6pPr>
    <a:lvl7pPr marL="3454400" marR="0" indent="-711200" algn="l" defTabSz="914400" rtl="0" fontAlgn="auto" latinLnBrk="0" hangingPunct="0">
      <a:lnSpc>
        <a:spcPct val="110000"/>
      </a:lnSpc>
      <a:spcBef>
        <a:spcPts val="2000"/>
      </a:spcBef>
      <a:spcAft>
        <a:spcPts val="0"/>
      </a:spcAft>
      <a:buClrTx/>
      <a:buSzPct val="100000"/>
      <a:buFont typeface="Helvetica"/>
      <a:buChar char="•"/>
      <a:tabLst/>
      <a:defRPr kumimoji="0" sz="5600" b="0" i="0" u="none" strike="noStrike" cap="none" spc="0" normalizeH="0" baseline="0">
        <a:ln>
          <a:noFill/>
        </a:ln>
        <a:solidFill>
          <a:srgbClr val="000000"/>
        </a:solidFill>
        <a:effectLst/>
        <a:uFillTx/>
        <a:latin typeface="+mn-lt"/>
        <a:ea typeface="+mn-ea"/>
        <a:cs typeface="+mn-cs"/>
        <a:sym typeface="Interstate"/>
      </a:defRPr>
    </a:lvl7pPr>
    <a:lvl8pPr marL="3911600" marR="0" indent="-711200" algn="l" defTabSz="914400" rtl="0" fontAlgn="auto" latinLnBrk="0" hangingPunct="0">
      <a:lnSpc>
        <a:spcPct val="110000"/>
      </a:lnSpc>
      <a:spcBef>
        <a:spcPts val="2000"/>
      </a:spcBef>
      <a:spcAft>
        <a:spcPts val="0"/>
      </a:spcAft>
      <a:buClrTx/>
      <a:buSzPct val="100000"/>
      <a:buFont typeface="Helvetica"/>
      <a:buChar char="•"/>
      <a:tabLst/>
      <a:defRPr kumimoji="0" sz="5600" b="0" i="0" u="none" strike="noStrike" cap="none" spc="0" normalizeH="0" baseline="0">
        <a:ln>
          <a:noFill/>
        </a:ln>
        <a:solidFill>
          <a:srgbClr val="000000"/>
        </a:solidFill>
        <a:effectLst/>
        <a:uFillTx/>
        <a:latin typeface="+mn-lt"/>
        <a:ea typeface="+mn-ea"/>
        <a:cs typeface="+mn-cs"/>
        <a:sym typeface="Interstate"/>
      </a:defRPr>
    </a:lvl8pPr>
    <a:lvl9pPr marL="4368800" marR="0" indent="-711200" algn="l" defTabSz="914400" rtl="0" fontAlgn="auto" latinLnBrk="0" hangingPunct="0">
      <a:lnSpc>
        <a:spcPct val="110000"/>
      </a:lnSpc>
      <a:spcBef>
        <a:spcPts val="2000"/>
      </a:spcBef>
      <a:spcAft>
        <a:spcPts val="0"/>
      </a:spcAft>
      <a:buClrTx/>
      <a:buSzPct val="100000"/>
      <a:buFont typeface="Helvetica"/>
      <a:buChar char="•"/>
      <a:tabLst/>
      <a:defRPr kumimoji="0" sz="5600" b="0" i="0" u="none" strike="noStrike" cap="none" spc="0" normalizeH="0" baseline="0">
        <a:ln>
          <a:noFill/>
        </a:ln>
        <a:solidFill>
          <a:srgbClr val="000000"/>
        </a:solidFill>
        <a:effectLst/>
        <a:uFillTx/>
        <a:latin typeface="+mn-lt"/>
        <a:ea typeface="+mn-ea"/>
        <a:cs typeface="+mn-cs"/>
        <a:sym typeface="Interstate"/>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Calibri"/>
          <a:ea typeface="Calibri"/>
          <a:cs typeface="Calibri"/>
        </a:font>
        <a:srgbClr val="000000"/>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D0DEEF"/>
          </a:solidFill>
        </a:fill>
      </a:tcStyle>
    </a:wholeTbl>
    <a:band2H>
      <a:tcTxStyle/>
      <a:tcStyle>
        <a:tcBdr/>
        <a:fill>
          <a:solidFill>
            <a:srgbClr val="E9EFF7"/>
          </a:solidFill>
        </a:fill>
      </a:tcStyle>
    </a:band2H>
    <a:firstCol>
      <a:tcTxStyle b="on" i="off">
        <a:font>
          <a:latin typeface="Helvetica"/>
          <a:ea typeface="Helvetica"/>
          <a:cs typeface="Helvetica"/>
        </a:font>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1"/>
          </a:solidFill>
        </a:fill>
      </a:tcStyle>
    </a:firstCol>
    <a:lastRow>
      <a:tcTxStyle b="on" i="off">
        <a:font>
          <a:latin typeface="Helvetica"/>
          <a:ea typeface="Helvetica"/>
          <a:cs typeface="Helvetica"/>
        </a:font>
        <a:srgbClr val="FFFFFF"/>
      </a:tcTxStyle>
      <a:tcStyle>
        <a:tcBdr>
          <a:left>
            <a:ln w="25400" cap="flat">
              <a:solidFill>
                <a:srgbClr val="FFFFFF"/>
              </a:solidFill>
              <a:prstDash val="solid"/>
              <a:round/>
            </a:ln>
          </a:left>
          <a:right>
            <a:ln w="25400" cap="flat">
              <a:solidFill>
                <a:srgbClr val="FFFFFF"/>
              </a:solidFill>
              <a:prstDash val="solid"/>
              <a:round/>
            </a:ln>
          </a:right>
          <a:top>
            <a:ln w="762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1"/>
          </a:solidFill>
        </a:fill>
      </a:tcStyle>
    </a:lastRow>
    <a:firstRow>
      <a:tcTxStyle b="on" i="off">
        <a:font>
          <a:latin typeface="Helvetica"/>
          <a:ea typeface="Helvetica"/>
          <a:cs typeface="Helvetica"/>
        </a:font>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762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
          <a:latin typeface="Calibri"/>
          <a:ea typeface="Calibri"/>
          <a:cs typeface="Calibri"/>
        </a:font>
        <a:srgbClr val="000000"/>
      </a:tcTxStyle>
      <a:tcStyle>
        <a:tcBdr>
          <a:left>
            <a:ln w="25400" cap="flat">
              <a:solidFill>
                <a:srgbClr val="000000"/>
              </a:solidFill>
              <a:prstDash val="solid"/>
              <a:round/>
            </a:ln>
          </a:left>
          <a:right>
            <a:ln w="25400" cap="flat">
              <a:solidFill>
                <a:srgbClr val="000000"/>
              </a:solidFill>
              <a:prstDash val="solid"/>
              <a:round/>
            </a:ln>
          </a:right>
          <a:top>
            <a:ln w="25400" cap="flat">
              <a:solidFill>
                <a:srgbClr val="000000"/>
              </a:solidFill>
              <a:prstDash val="solid"/>
              <a:round/>
            </a:ln>
          </a:top>
          <a:bottom>
            <a:ln w="25400" cap="flat">
              <a:solidFill>
                <a:srgbClr val="000000"/>
              </a:solidFill>
              <a:prstDash val="solid"/>
              <a:round/>
            </a:ln>
          </a:bottom>
          <a:insideH>
            <a:ln w="25400" cap="flat">
              <a:solidFill>
                <a:srgbClr val="000000"/>
              </a:solidFill>
              <a:prstDash val="solid"/>
              <a:round/>
            </a:ln>
          </a:insideH>
          <a:insideV>
            <a:ln w="25400" cap="flat">
              <a:solidFill>
                <a:srgbClr val="000000"/>
              </a:solidFill>
              <a:prstDash val="solid"/>
              <a:round/>
            </a:ln>
          </a:insideV>
        </a:tcBdr>
        <a:fill>
          <a:noFill/>
        </a:fill>
      </a:tcStyle>
    </a:wholeTbl>
    <a:band2H>
      <a:tcTxStyle/>
      <a:tcStyle>
        <a:tcBdr/>
        <a:fill>
          <a:solidFill>
            <a:srgbClr val="FFFFFF"/>
          </a:solidFill>
        </a:fill>
      </a:tcStyle>
    </a:band2H>
    <a:firstCol>
      <a:tcTxStyle b="off" i="off">
        <a:font>
          <a:latin typeface="Calibri"/>
          <a:ea typeface="Calibri"/>
          <a:cs typeface="Calibri"/>
        </a:font>
        <a:srgbClr val="000000"/>
      </a:tcTxStyle>
      <a:tcStyle>
        <a:tcBdr>
          <a:left>
            <a:ln w="25400" cap="flat">
              <a:solidFill>
                <a:srgbClr val="000000"/>
              </a:solidFill>
              <a:prstDash val="solid"/>
              <a:round/>
            </a:ln>
          </a:left>
          <a:right>
            <a:ln w="25400" cap="flat">
              <a:solidFill>
                <a:srgbClr val="000000"/>
              </a:solidFill>
              <a:prstDash val="solid"/>
              <a:round/>
            </a:ln>
          </a:right>
          <a:top>
            <a:ln w="25400" cap="flat">
              <a:solidFill>
                <a:srgbClr val="000000"/>
              </a:solidFill>
              <a:prstDash val="solid"/>
              <a:round/>
            </a:ln>
          </a:top>
          <a:bottom>
            <a:ln w="25400" cap="flat">
              <a:solidFill>
                <a:srgbClr val="000000"/>
              </a:solidFill>
              <a:prstDash val="solid"/>
              <a:round/>
            </a:ln>
          </a:bottom>
          <a:insideH>
            <a:ln w="25400" cap="flat">
              <a:solidFill>
                <a:srgbClr val="000000"/>
              </a:solidFill>
              <a:prstDash val="solid"/>
              <a:round/>
            </a:ln>
          </a:insideH>
          <a:insideV>
            <a:ln w="25400" cap="flat">
              <a:solidFill>
                <a:srgbClr val="000000"/>
              </a:solidFill>
              <a:prstDash val="solid"/>
              <a:round/>
            </a:ln>
          </a:insideV>
        </a:tcBdr>
        <a:fill>
          <a:noFill/>
        </a:fill>
      </a:tcStyle>
    </a:firstCol>
    <a:lastRow>
      <a:tcTxStyle b="off" i="off">
        <a:font>
          <a:latin typeface="Calibri"/>
          <a:ea typeface="Calibri"/>
          <a:cs typeface="Calibri"/>
        </a:font>
        <a:srgbClr val="000000"/>
      </a:tcTxStyle>
      <a:tcStyle>
        <a:tcBdr>
          <a:left>
            <a:ln w="25400" cap="flat">
              <a:solidFill>
                <a:srgbClr val="000000"/>
              </a:solidFill>
              <a:prstDash val="solid"/>
              <a:round/>
            </a:ln>
          </a:left>
          <a:right>
            <a:ln w="25400" cap="flat">
              <a:solidFill>
                <a:srgbClr val="000000"/>
              </a:solidFill>
              <a:prstDash val="solid"/>
              <a:round/>
            </a:ln>
          </a:right>
          <a:top>
            <a:ln w="25400" cap="flat">
              <a:solidFill>
                <a:srgbClr val="000000"/>
              </a:solidFill>
              <a:prstDash val="solid"/>
              <a:round/>
            </a:ln>
          </a:top>
          <a:bottom>
            <a:ln w="25400" cap="flat">
              <a:solidFill>
                <a:srgbClr val="000000"/>
              </a:solidFill>
              <a:prstDash val="solid"/>
              <a:round/>
            </a:ln>
          </a:bottom>
          <a:insideH>
            <a:ln w="25400" cap="flat">
              <a:solidFill>
                <a:srgbClr val="000000"/>
              </a:solidFill>
              <a:prstDash val="solid"/>
              <a:round/>
            </a:ln>
          </a:insideH>
          <a:insideV>
            <a:ln w="25400" cap="flat">
              <a:solidFill>
                <a:srgbClr val="000000"/>
              </a:solidFill>
              <a:prstDash val="solid"/>
              <a:round/>
            </a:ln>
          </a:insideV>
        </a:tcBdr>
        <a:fill>
          <a:noFill/>
        </a:fill>
      </a:tcStyle>
    </a:lastRow>
    <a:firstRow>
      <a:tcTxStyle b="off" i="off">
        <a:font>
          <a:latin typeface="Calibri"/>
          <a:ea typeface="Calibri"/>
          <a:cs typeface="Calibri"/>
        </a:font>
        <a:srgbClr val="000000"/>
      </a:tcTxStyle>
      <a:tcStyle>
        <a:tcBdr>
          <a:left>
            <a:ln w="25400" cap="flat">
              <a:solidFill>
                <a:srgbClr val="000000"/>
              </a:solidFill>
              <a:prstDash val="solid"/>
              <a:round/>
            </a:ln>
          </a:left>
          <a:right>
            <a:ln w="25400" cap="flat">
              <a:solidFill>
                <a:srgbClr val="000000"/>
              </a:solidFill>
              <a:prstDash val="solid"/>
              <a:round/>
            </a:ln>
          </a:right>
          <a:top>
            <a:ln w="25400" cap="flat">
              <a:solidFill>
                <a:srgbClr val="000000"/>
              </a:solidFill>
              <a:prstDash val="solid"/>
              <a:round/>
            </a:ln>
          </a:top>
          <a:bottom>
            <a:ln w="25400" cap="flat">
              <a:solidFill>
                <a:srgbClr val="000000"/>
              </a:solidFill>
              <a:prstDash val="solid"/>
              <a:round/>
            </a:ln>
          </a:bottom>
          <a:insideH>
            <a:ln w="25400" cap="flat">
              <a:solidFill>
                <a:srgbClr val="000000"/>
              </a:solidFill>
              <a:prstDash val="solid"/>
              <a:round/>
            </a:ln>
          </a:insideH>
          <a:insideV>
            <a:ln w="25400" cap="flat">
              <a:solidFill>
                <a:srgbClr val="000000"/>
              </a:solidFill>
              <a:prstDash val="solid"/>
              <a:round/>
            </a:ln>
          </a:insideV>
        </a:tcBdr>
        <a:fill>
          <a:noFill/>
        </a:fill>
      </a:tcStyle>
    </a:firstRow>
  </a:tblStyle>
  <a:tblStyle styleId="{EEE7283C-3CF3-47DC-8721-378D4A62B228}" styleName="">
    <a:tblBg/>
    <a:wholeTbl>
      <a:tcTxStyle b="off" i="off">
        <a:font>
          <a:latin typeface="Calibri"/>
          <a:ea typeface="Calibri"/>
          <a:cs typeface="Calibri"/>
        </a:font>
        <a:srgbClr val="000000"/>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CDD4EA"/>
          </a:solidFill>
        </a:fill>
      </a:tcStyle>
    </a:wholeTbl>
    <a:band2H>
      <a:tcTxStyle/>
      <a:tcStyle>
        <a:tcBdr/>
        <a:fill>
          <a:solidFill>
            <a:srgbClr val="E8EBF5"/>
          </a:solidFill>
        </a:fill>
      </a:tcStyle>
    </a:band2H>
    <a:firstCol>
      <a:tcTxStyle b="on" i="off">
        <a:font>
          <a:latin typeface="Helvetica"/>
          <a:ea typeface="Helvetica"/>
          <a:cs typeface="Helvetica"/>
        </a:font>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5"/>
          </a:solidFill>
        </a:fill>
      </a:tcStyle>
    </a:firstCol>
    <a:lastRow>
      <a:tcTxStyle b="on" i="off">
        <a:font>
          <a:latin typeface="Helvetica"/>
          <a:ea typeface="Helvetica"/>
          <a:cs typeface="Helvetica"/>
        </a:font>
        <a:srgbClr val="FFFFFF"/>
      </a:tcTxStyle>
      <a:tcStyle>
        <a:tcBdr>
          <a:left>
            <a:ln w="25400" cap="flat">
              <a:solidFill>
                <a:srgbClr val="FFFFFF"/>
              </a:solidFill>
              <a:prstDash val="solid"/>
              <a:round/>
            </a:ln>
          </a:left>
          <a:right>
            <a:ln w="25400" cap="flat">
              <a:solidFill>
                <a:srgbClr val="FFFFFF"/>
              </a:solidFill>
              <a:prstDash val="solid"/>
              <a:round/>
            </a:ln>
          </a:right>
          <a:top>
            <a:ln w="762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5"/>
          </a:solidFill>
        </a:fill>
      </a:tcStyle>
    </a:lastRow>
    <a:firstRow>
      <a:tcTxStyle b="on" i="off">
        <a:font>
          <a:latin typeface="Helvetica"/>
          <a:ea typeface="Helvetica"/>
          <a:cs typeface="Helvetica"/>
        </a:font>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762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5"/>
          </a:solidFill>
        </a:fill>
      </a:tcStyle>
    </a:firstRow>
  </a:tblStyle>
  <a:tblStyle styleId="{CF821DB8-F4EB-4A41-A1BA-3FCAFE7338EE}" styleName="">
    <a:tblBg/>
    <a:wholeTbl>
      <a:tcTxStyle b="off" i="off">
        <a:font>
          <a:latin typeface="Calibri"/>
          <a:ea typeface="Calibri"/>
          <a:cs typeface="Calibri"/>
        </a:font>
        <a:srgbClr val="000000"/>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E0E0E0"/>
          </a:solidFill>
        </a:fill>
      </a:tcStyle>
    </a:wholeTbl>
    <a:band2H>
      <a:tcTxStyle/>
      <a:tcStyle>
        <a:tcBdr/>
        <a:fill>
          <a:solidFill>
            <a:srgbClr val="F0F0F0"/>
          </a:solidFill>
        </a:fill>
      </a:tcStyle>
    </a:band2H>
    <a:firstCol>
      <a:tcTxStyle b="on" i="off">
        <a:font>
          <a:latin typeface="Helvetica"/>
          <a:ea typeface="Helvetica"/>
          <a:cs typeface="Helvetica"/>
        </a:font>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3"/>
          </a:solidFill>
        </a:fill>
      </a:tcStyle>
    </a:firstCol>
    <a:lastRow>
      <a:tcTxStyle b="on" i="off">
        <a:font>
          <a:latin typeface="Helvetica"/>
          <a:ea typeface="Helvetica"/>
          <a:cs typeface="Helvetica"/>
        </a:font>
        <a:srgbClr val="FFFFFF"/>
      </a:tcTxStyle>
      <a:tcStyle>
        <a:tcBdr>
          <a:left>
            <a:ln w="25400" cap="flat">
              <a:solidFill>
                <a:srgbClr val="FFFFFF"/>
              </a:solidFill>
              <a:prstDash val="solid"/>
              <a:round/>
            </a:ln>
          </a:left>
          <a:right>
            <a:ln w="25400" cap="flat">
              <a:solidFill>
                <a:srgbClr val="FFFFFF"/>
              </a:solidFill>
              <a:prstDash val="solid"/>
              <a:round/>
            </a:ln>
          </a:right>
          <a:top>
            <a:ln w="762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3"/>
          </a:solidFill>
        </a:fill>
      </a:tcStyle>
    </a:lastRow>
    <a:firstRow>
      <a:tcTxStyle b="on" i="off">
        <a:font>
          <a:latin typeface="Helvetica"/>
          <a:ea typeface="Helvetica"/>
          <a:cs typeface="Helvetica"/>
        </a:font>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762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3"/>
          </a:solidFill>
        </a:fill>
      </a:tcStyle>
    </a:firstRow>
  </a:tblStyle>
  <a:tblStyle styleId="{33BA23B1-9221-436E-865A-0063620EA4FD}" styleName="">
    <a:tblBg/>
    <a:wholeTbl>
      <a:tcTxStyle b="off" i="off">
        <a:font>
          <a:latin typeface="Calibri"/>
          <a:ea typeface="Calibri"/>
          <a:cs typeface="Calibri"/>
        </a:font>
        <a:srgbClr val="000000"/>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D4E2CE"/>
          </a:solidFill>
        </a:fill>
      </a:tcStyle>
    </a:wholeTbl>
    <a:band2H>
      <a:tcTxStyle/>
      <a:tcStyle>
        <a:tcBdr/>
        <a:fill>
          <a:solidFill>
            <a:srgbClr val="EBF1E8"/>
          </a:solidFill>
        </a:fill>
      </a:tcStyle>
    </a:band2H>
    <a:firstCol>
      <a:tcTxStyle b="on" i="off">
        <a:font>
          <a:latin typeface="Helvetica"/>
          <a:ea typeface="Helvetica"/>
          <a:cs typeface="Helvetica"/>
        </a:font>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6"/>
          </a:solidFill>
        </a:fill>
      </a:tcStyle>
    </a:firstCol>
    <a:lastRow>
      <a:tcTxStyle b="on" i="off">
        <a:font>
          <a:latin typeface="Helvetica"/>
          <a:ea typeface="Helvetica"/>
          <a:cs typeface="Helvetica"/>
        </a:font>
        <a:srgbClr val="FFFFFF"/>
      </a:tcTxStyle>
      <a:tcStyle>
        <a:tcBdr>
          <a:left>
            <a:ln w="25400" cap="flat">
              <a:solidFill>
                <a:srgbClr val="FFFFFF"/>
              </a:solidFill>
              <a:prstDash val="solid"/>
              <a:round/>
            </a:ln>
          </a:left>
          <a:right>
            <a:ln w="25400" cap="flat">
              <a:solidFill>
                <a:srgbClr val="FFFFFF"/>
              </a:solidFill>
              <a:prstDash val="solid"/>
              <a:round/>
            </a:ln>
          </a:right>
          <a:top>
            <a:ln w="762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6"/>
          </a:solidFill>
        </a:fill>
      </a:tcStyle>
    </a:lastRow>
    <a:firstRow>
      <a:tcTxStyle b="on" i="off">
        <a:font>
          <a:latin typeface="Helvetica"/>
          <a:ea typeface="Helvetica"/>
          <a:cs typeface="Helvetica"/>
        </a:font>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762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6"/>
          </a:solidFill>
        </a:fill>
      </a:tcStyle>
    </a:firstRow>
  </a:tblStyle>
  <a:tblStyle styleId="{2708684C-4D16-4618-839F-0558EEFCDFE6}" styleName="">
    <a:tblBg/>
    <a:wholeTbl>
      <a:tcTxStyle b="off" i="off">
        <a:font>
          <a:latin typeface="Calibri"/>
          <a:ea typeface="Calibri"/>
          <a:cs typeface="Calibri"/>
        </a:font>
        <a:srgbClr val="000000"/>
      </a:tcTxStyle>
      <a:tcStyle>
        <a:tcBdr>
          <a:left>
            <a:ln w="25400" cap="flat">
              <a:noFill/>
              <a:miter lim="400000"/>
            </a:ln>
          </a:left>
          <a:right>
            <a:ln w="25400" cap="flat">
              <a:noFill/>
              <a:miter lim="400000"/>
            </a:ln>
          </a:right>
          <a:top>
            <a:ln w="25400" cap="flat">
              <a:noFill/>
              <a:miter lim="400000"/>
            </a:ln>
          </a:top>
          <a:bottom>
            <a:ln w="25400" cap="flat">
              <a:noFill/>
              <a:miter lim="400000"/>
            </a:ln>
          </a:bottom>
          <a:insideH>
            <a:ln w="25400" cap="flat">
              <a:noFill/>
              <a:miter lim="400000"/>
            </a:ln>
          </a:insideH>
          <a:insideV>
            <a:ln w="25400" cap="flat">
              <a:noFill/>
              <a:miter lim="400000"/>
            </a:ln>
          </a:insideV>
        </a:tcBdr>
        <a:fill>
          <a:solidFill>
            <a:srgbClr val="E6E6E6"/>
          </a:solidFill>
        </a:fill>
      </a:tcStyle>
    </a:wholeTbl>
    <a:band2H>
      <a:tcTxStyle/>
      <a:tcStyle>
        <a:tcBdr/>
        <a:fill>
          <a:solidFill>
            <a:srgbClr val="FFFFFF"/>
          </a:solidFill>
        </a:fill>
      </a:tcStyle>
    </a:band2H>
    <a:firstCol>
      <a:tcTxStyle b="on" i="off">
        <a:font>
          <a:latin typeface="Helvetica"/>
          <a:ea typeface="Helvetica"/>
          <a:cs typeface="Helvetica"/>
        </a:font>
        <a:srgbClr val="FFFFFF"/>
      </a:tcTxStyle>
      <a:tcStyle>
        <a:tcBdr>
          <a:left>
            <a:ln w="25400" cap="flat">
              <a:noFill/>
              <a:miter lim="400000"/>
            </a:ln>
          </a:left>
          <a:right>
            <a:ln w="25400" cap="flat">
              <a:noFill/>
              <a:miter lim="400000"/>
            </a:ln>
          </a:right>
          <a:top>
            <a:ln w="25400" cap="flat">
              <a:noFill/>
              <a:miter lim="400000"/>
            </a:ln>
          </a:top>
          <a:bottom>
            <a:ln w="25400" cap="flat">
              <a:noFill/>
              <a:miter lim="400000"/>
            </a:ln>
          </a:bottom>
          <a:insideH>
            <a:ln w="25400" cap="flat">
              <a:noFill/>
              <a:miter lim="400000"/>
            </a:ln>
          </a:insideH>
          <a:insideV>
            <a:ln w="25400" cap="flat">
              <a:noFill/>
              <a:miter lim="400000"/>
            </a:ln>
          </a:insideV>
        </a:tcBdr>
        <a:fill>
          <a:solidFill>
            <a:schemeClr val="accent1"/>
          </a:solidFill>
        </a:fill>
      </a:tcStyle>
    </a:firstCol>
    <a:lastRow>
      <a:tcTxStyle b="on" i="off">
        <a:font>
          <a:latin typeface="Helvetica"/>
          <a:ea typeface="Helvetica"/>
          <a:cs typeface="Helvetica"/>
        </a:font>
        <a:srgbClr val="000000"/>
      </a:tcTxStyle>
      <a:tcStyle>
        <a:tcBdr>
          <a:left>
            <a:ln w="25400" cap="flat">
              <a:noFill/>
              <a:miter lim="400000"/>
            </a:ln>
          </a:left>
          <a:right>
            <a:ln w="25400" cap="flat">
              <a:noFill/>
              <a:miter lim="400000"/>
            </a:ln>
          </a:right>
          <a:top>
            <a:ln w="101600" cap="flat">
              <a:solidFill>
                <a:srgbClr val="000000"/>
              </a:solidFill>
              <a:prstDash val="solid"/>
              <a:round/>
            </a:ln>
          </a:top>
          <a:bottom>
            <a:ln w="50800" cap="flat">
              <a:solidFill>
                <a:srgbClr val="000000"/>
              </a:solidFill>
              <a:prstDash val="solid"/>
              <a:round/>
            </a:ln>
          </a:bottom>
          <a:insideH>
            <a:ln w="25400" cap="flat">
              <a:noFill/>
              <a:miter lim="400000"/>
            </a:ln>
          </a:insideH>
          <a:insideV>
            <a:ln w="25400" cap="flat">
              <a:noFill/>
              <a:miter lim="400000"/>
            </a:ln>
          </a:insideV>
        </a:tcBdr>
        <a:fill>
          <a:solidFill>
            <a:srgbClr val="FFFFFF"/>
          </a:solidFill>
        </a:fill>
      </a:tcStyle>
    </a:lastRow>
    <a:firstRow>
      <a:tcTxStyle b="on" i="off">
        <a:font>
          <a:latin typeface="Helvetica"/>
          <a:ea typeface="Helvetica"/>
          <a:cs typeface="Helvetica"/>
        </a:font>
        <a:srgbClr val="FFFFFF"/>
      </a:tcTxStyle>
      <a:tcStyle>
        <a:tcBdr>
          <a:left>
            <a:ln w="25400" cap="flat">
              <a:noFill/>
              <a:miter lim="400000"/>
            </a:ln>
          </a:left>
          <a:right>
            <a:ln w="25400" cap="flat">
              <a:noFill/>
              <a:miter lim="400000"/>
            </a:ln>
          </a:right>
          <a:top>
            <a:ln w="50800" cap="flat">
              <a:solidFill>
                <a:srgbClr val="000000"/>
              </a:solidFill>
              <a:prstDash val="solid"/>
              <a:round/>
            </a:ln>
          </a:top>
          <a:bottom>
            <a:ln w="50800" cap="flat">
              <a:solidFill>
                <a:srgbClr val="000000"/>
              </a:solidFill>
              <a:prstDash val="solid"/>
              <a:round/>
            </a:ln>
          </a:bottom>
          <a:insideH>
            <a:ln w="25400" cap="flat">
              <a:noFill/>
              <a:miter lim="400000"/>
            </a:ln>
          </a:insideH>
          <a:insideV>
            <a:ln w="25400" cap="flat">
              <a:noFill/>
              <a:miter lim="400000"/>
            </a:ln>
          </a:insideV>
        </a:tcBdr>
        <a:fill>
          <a:solidFill>
            <a:schemeClr val="accent1"/>
          </a:solidFill>
        </a:fill>
      </a:tcStyle>
    </a:firstRow>
  </a:tblStyle>
  <a:tblStyle styleId="{8F44A2F1-9E1F-4B54-A3A2-5F16C0AD49E2}" styleName="">
    <a:tblBg/>
    <a:wholeTbl>
      <a:tcTxStyle b="off" i="off">
        <a:font>
          <a:latin typeface="Interstate Mono"/>
          <a:ea typeface="Interstate Mono"/>
          <a:cs typeface="Interstate Mono"/>
        </a:font>
        <a:srgbClr val="000000"/>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D0DEEF"/>
          </a:solidFill>
        </a:fill>
      </a:tcStyle>
    </a:wholeTbl>
    <a:band2H>
      <a:tcTxStyle/>
      <a:tcStyle>
        <a:tcBdr/>
        <a:fill>
          <a:solidFill>
            <a:srgbClr val="E9EFF7"/>
          </a:solidFill>
        </a:fill>
      </a:tcStyle>
    </a:band2H>
    <a:firstCol>
      <a:tcTxStyle b="off" i="off">
        <a:font>
          <a:latin typeface="Interstate Mono"/>
          <a:ea typeface="Interstate Mono"/>
          <a:cs typeface="Interstate Mono"/>
        </a:font>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1"/>
          </a:solidFill>
        </a:fill>
      </a:tcStyle>
    </a:firstCol>
    <a:lastRow>
      <a:tcTxStyle b="on" i="off">
        <a:font>
          <a:latin typeface="Helvetica"/>
          <a:ea typeface="Helvetica"/>
          <a:cs typeface="Helvetica"/>
        </a:font>
        <a:srgbClr val="FFFFFF"/>
      </a:tcTxStyle>
      <a:tcStyle>
        <a:tcBdr>
          <a:left>
            <a:ln w="25400" cap="flat">
              <a:solidFill>
                <a:srgbClr val="FFFFFF"/>
              </a:solidFill>
              <a:prstDash val="solid"/>
              <a:round/>
            </a:ln>
          </a:left>
          <a:right>
            <a:ln w="25400" cap="flat">
              <a:solidFill>
                <a:srgbClr val="FFFFFF"/>
              </a:solidFill>
              <a:prstDash val="solid"/>
              <a:round/>
            </a:ln>
          </a:right>
          <a:top>
            <a:ln w="762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1"/>
          </a:solidFill>
        </a:fill>
      </a:tcStyle>
    </a:lastRow>
    <a:firstRow>
      <a:tcTxStyle b="on" i="off">
        <a:font>
          <a:latin typeface="Interstate Mono"/>
          <a:ea typeface="Interstate Mono"/>
          <a:cs typeface="Interstate Mono"/>
        </a:font>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762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1"/>
          </a:solidFill>
        </a:fill>
      </a:tcStyle>
    </a:firstRow>
  </a:tblStyle>
  <a:tblStyle styleId="{D51ADE6A-740E-44AE-83CC-AE7238B6C88D}"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BEBEB"/>
          </a:solidFill>
        </a:fill>
      </a:tcStyle>
    </a:wholeTbl>
    <a:band2H>
      <a:tcTxStyle/>
      <a:tcStyle>
        <a:tcBdr/>
        <a:fill>
          <a:solidFill>
            <a:srgbClr val="FFFFFF"/>
          </a:solidFill>
        </a:fill>
      </a:tcStyle>
    </a:band2H>
    <a:firstCol>
      <a:tcTxStyle b="off" i="off">
        <a:font>
          <a:latin typeface="Calibri"/>
          <a:ea typeface="Calibri"/>
          <a:cs typeface="Calibri"/>
        </a:font>
        <a:srgbClr val="000000"/>
      </a:tcTxStyle>
      <a:tcStyle>
        <a:tcBdr>
          <a:left>
            <a:ln w="25400" cap="flat">
              <a:solidFill>
                <a:srgbClr val="000000"/>
              </a:solidFill>
              <a:prstDash val="solid"/>
              <a:round/>
            </a:ln>
          </a:left>
          <a:right>
            <a:ln w="25400" cap="flat">
              <a:solidFill>
                <a:srgbClr val="000000"/>
              </a:solidFill>
              <a:prstDash val="solid"/>
              <a:round/>
            </a:ln>
          </a:right>
          <a:top>
            <a:ln w="25400" cap="flat">
              <a:solidFill>
                <a:srgbClr val="000000"/>
              </a:solidFill>
              <a:prstDash val="solid"/>
              <a:round/>
            </a:ln>
          </a:top>
          <a:bottom>
            <a:ln w="25400" cap="flat">
              <a:solidFill>
                <a:srgbClr val="000000"/>
              </a:solidFill>
              <a:prstDash val="solid"/>
              <a:round/>
            </a:ln>
          </a:bottom>
          <a:insideH>
            <a:ln w="25400" cap="flat">
              <a:solidFill>
                <a:srgbClr val="000000"/>
              </a:solidFill>
              <a:prstDash val="solid"/>
              <a:round/>
            </a:ln>
          </a:insideH>
          <a:insideV>
            <a:ln w="25400" cap="flat">
              <a:solidFill>
                <a:srgbClr val="000000"/>
              </a:solidFill>
              <a:prstDash val="solid"/>
              <a:round/>
            </a:ln>
          </a:insideV>
        </a:tcBdr>
        <a:fill>
          <a:noFill/>
        </a:fill>
      </a:tcStyle>
    </a:firstCol>
    <a:lastRow>
      <a:tcTxStyle b="off" i="off">
        <a:font>
          <a:latin typeface="Calibri"/>
          <a:ea typeface="Calibri"/>
          <a:cs typeface="Calibri"/>
        </a:font>
        <a:srgbClr val="000000"/>
      </a:tcTxStyle>
      <a:tcStyle>
        <a:tcBdr>
          <a:left>
            <a:ln w="25400" cap="flat">
              <a:solidFill>
                <a:srgbClr val="000000"/>
              </a:solidFill>
              <a:prstDash val="solid"/>
              <a:round/>
            </a:ln>
          </a:left>
          <a:right>
            <a:ln w="25400" cap="flat">
              <a:solidFill>
                <a:srgbClr val="000000"/>
              </a:solidFill>
              <a:prstDash val="solid"/>
              <a:round/>
            </a:ln>
          </a:right>
          <a:top>
            <a:ln w="25400" cap="flat">
              <a:solidFill>
                <a:srgbClr val="000000"/>
              </a:solidFill>
              <a:prstDash val="solid"/>
              <a:round/>
            </a:ln>
          </a:top>
          <a:bottom>
            <a:ln w="25400" cap="flat">
              <a:solidFill>
                <a:srgbClr val="000000"/>
              </a:solidFill>
              <a:prstDash val="solid"/>
              <a:round/>
            </a:ln>
          </a:bottom>
          <a:insideH>
            <a:ln w="25400" cap="flat">
              <a:solidFill>
                <a:srgbClr val="000000"/>
              </a:solidFill>
              <a:prstDash val="solid"/>
              <a:round/>
            </a:ln>
          </a:insideH>
          <a:insideV>
            <a:ln w="25400" cap="flat">
              <a:solidFill>
                <a:srgbClr val="000000"/>
              </a:solidFill>
              <a:prstDash val="solid"/>
              <a:round/>
            </a:ln>
          </a:insideV>
        </a:tcBdr>
        <a:fill>
          <a:noFill/>
        </a:fill>
      </a:tcStyle>
    </a:lastRow>
    <a:firstRow>
      <a:tcTxStyle b="off" i="off">
        <a:font>
          <a:latin typeface="Calibri"/>
          <a:ea typeface="Calibri"/>
          <a:cs typeface="Calibri"/>
        </a:font>
        <a:srgbClr val="000000"/>
      </a:tcTxStyle>
      <a:tcStyle>
        <a:tcBdr>
          <a:left>
            <a:ln w="25400" cap="flat">
              <a:solidFill>
                <a:srgbClr val="000000"/>
              </a:solidFill>
              <a:prstDash val="solid"/>
              <a:round/>
            </a:ln>
          </a:left>
          <a:right>
            <a:ln w="25400" cap="flat">
              <a:solidFill>
                <a:srgbClr val="000000"/>
              </a:solidFill>
              <a:prstDash val="solid"/>
              <a:round/>
            </a:ln>
          </a:right>
          <a:top>
            <a:ln w="25400" cap="flat">
              <a:solidFill>
                <a:srgbClr val="000000"/>
              </a:solidFill>
              <a:prstDash val="solid"/>
              <a:round/>
            </a:ln>
          </a:top>
          <a:bottom>
            <a:ln w="25400" cap="flat">
              <a:solidFill>
                <a:srgbClr val="000000"/>
              </a:solidFill>
              <a:prstDash val="solid"/>
              <a:round/>
            </a:ln>
          </a:bottom>
          <a:insideH>
            <a:ln w="25400" cap="flat">
              <a:solidFill>
                <a:srgbClr val="000000"/>
              </a:solidFill>
              <a:prstDash val="solid"/>
              <a:round/>
            </a:ln>
          </a:insideH>
          <a:insideV>
            <a:ln w="25400" cap="flat">
              <a:solidFill>
                <a:srgbClr val="000000"/>
              </a:solidFill>
              <a:prstDash val="solid"/>
              <a:round/>
            </a:ln>
          </a:insideV>
        </a:tcBdr>
        <a:fill>
          <a:noFill/>
        </a:fill>
      </a:tcStyle>
    </a:firstRow>
  </a:tblStyle>
  <a:tblStyle styleId="{BBFC77FB-9ED0-4EC9-95AA-A1379042E648}" styleName="">
    <a:tblBg/>
    <a:wholeTbl>
      <a:tcTxStyle b="off" i="off">
        <a:font>
          <a:latin typeface="Interstate Mono"/>
          <a:ea typeface="Interstate Mono"/>
          <a:cs typeface="Interstate Mono"/>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A01B36">
              <a:alpha val="10000"/>
            </a:srgbClr>
          </a:solidFill>
        </a:fill>
      </a:tcStyle>
    </a:wholeTbl>
    <a:band2H>
      <a:tcTxStyle/>
      <a:tcStyle>
        <a:tcBdr/>
        <a:fill>
          <a:solidFill>
            <a:srgbClr val="A01B36">
              <a:alpha val="5000"/>
            </a:srgbClr>
          </a:solidFill>
        </a:fill>
      </a:tcStyle>
    </a:band2H>
    <a:firstCol>
      <a:tcTxStyle b="off" i="off">
        <a:font>
          <a:latin typeface="Interstate Mono"/>
          <a:ea typeface="Interstate Mono"/>
          <a:cs typeface="Interstate Mono"/>
        </a:font>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A01B36"/>
          </a:solidFill>
        </a:fill>
      </a:tcStyle>
    </a:firstCol>
    <a:lastRow>
      <a:tcTxStyle b="on" i="off">
        <a:font>
          <a:latin typeface="Helvetica"/>
          <a:ea typeface="Helvetica"/>
          <a:cs typeface="Helvetica"/>
        </a:font>
        <a:srgbClr val="FFFFFF"/>
      </a:tcTxStyle>
      <a:tcStyle>
        <a:tcBdr>
          <a:left>
            <a:ln w="25400" cap="flat">
              <a:solidFill>
                <a:srgbClr val="FFFFFF"/>
              </a:solidFill>
              <a:prstDash val="solid"/>
              <a:round/>
            </a:ln>
          </a:left>
          <a:right>
            <a:ln w="25400" cap="flat">
              <a:solidFill>
                <a:srgbClr val="FFFFFF"/>
              </a:solidFill>
              <a:prstDash val="solid"/>
              <a:round/>
            </a:ln>
          </a:right>
          <a:top>
            <a:ln w="762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A01B36"/>
          </a:solidFill>
        </a:fill>
      </a:tcStyle>
    </a:lastRow>
    <a:firstRow>
      <a:tcTxStyle b="on" i="off">
        <a:font>
          <a:latin typeface="Interstate Mono"/>
          <a:ea typeface="Interstate Mono"/>
          <a:cs typeface="Interstate Mono"/>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25400" cap="flat">
              <a:solidFill>
                <a:srgbClr val="FFFFFF"/>
              </a:solidFill>
              <a:prstDash val="solid"/>
              <a:round/>
            </a:ln>
          </a:insideH>
          <a:insideV>
            <a:ln w="12700" cap="flat">
              <a:solidFill>
                <a:srgbClr val="FFFFFF"/>
              </a:solidFill>
              <a:prstDash val="solid"/>
              <a:round/>
            </a:ln>
          </a:insideV>
        </a:tcBdr>
        <a:fill>
          <a:solidFill>
            <a:srgbClr val="A01B36"/>
          </a:solidFill>
        </a:fill>
      </a:tcStyle>
    </a:firstRow>
  </a:tblStyle>
  <a:tblStyle styleId="{3DC5C2F9-1CAC-4260-A1DD-9FCDBB877499}" styleName="">
    <a:tblBg/>
    <a:wholeTbl>
      <a:tcTxStyle b="off" i="off">
        <a:fontRef idx="minor">
          <a:srgbClr val="000000"/>
        </a:fontRef>
        <a:srgbClr val="000000"/>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D0DEEF"/>
          </a:solidFill>
        </a:fill>
      </a:tcStyle>
    </a:wholeTbl>
    <a:band2H>
      <a:tcTxStyle/>
      <a:tcStyle>
        <a:tcBdr/>
        <a:fill>
          <a:solidFill>
            <a:srgbClr val="E9EFF7"/>
          </a:solidFill>
        </a:fill>
      </a:tcStyle>
    </a:band2H>
    <a:firstCol>
      <a:tcTxStyle b="on" i="off">
        <a:fontRef idx="min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1"/>
          </a:solidFill>
        </a:fill>
      </a:tcStyle>
    </a:firstCol>
    <a:lastRow>
      <a:tcTxStyle b="on" i="off">
        <a:font>
          <a:latin typeface="Helvetica"/>
          <a:ea typeface="Helvetica"/>
          <a:cs typeface="Helvetica"/>
        </a:font>
        <a:srgbClr val="FFFFFF"/>
      </a:tcTxStyle>
      <a:tcStyle>
        <a:tcBdr>
          <a:left>
            <a:ln w="25400" cap="flat">
              <a:solidFill>
                <a:srgbClr val="FFFFFF"/>
              </a:solidFill>
              <a:prstDash val="solid"/>
              <a:round/>
            </a:ln>
          </a:left>
          <a:right>
            <a:ln w="25400" cap="flat">
              <a:solidFill>
                <a:srgbClr val="FFFFFF"/>
              </a:solidFill>
              <a:prstDash val="solid"/>
              <a:round/>
            </a:ln>
          </a:right>
          <a:top>
            <a:ln w="762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762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31"/>
    <p:restoredTop sz="96404" autoAdjust="0"/>
  </p:normalViewPr>
  <p:slideViewPr>
    <p:cSldViewPr snapToGrid="0" snapToObjects="1">
      <p:cViewPr varScale="1">
        <p:scale>
          <a:sx n="44" d="100"/>
          <a:sy n="44" d="100"/>
        </p:scale>
        <p:origin x="485" y="82"/>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8" name="Shape 78"/>
          <p:cNvSpPr>
            <a:spLocks noGrp="1" noRot="1" noChangeAspect="1"/>
          </p:cNvSpPr>
          <p:nvPr>
            <p:ph type="sldImg"/>
          </p:nvPr>
        </p:nvSpPr>
        <p:spPr>
          <a:xfrm>
            <a:off x="1143000" y="685800"/>
            <a:ext cx="4572000" cy="3429000"/>
          </a:xfrm>
          <a:prstGeom prst="rect">
            <a:avLst/>
          </a:prstGeom>
        </p:spPr>
        <p:txBody>
          <a:bodyPr/>
          <a:lstStyle/>
          <a:p>
            <a:endParaRPr/>
          </a:p>
        </p:txBody>
      </p:sp>
      <p:sp>
        <p:nvSpPr>
          <p:cNvPr id="79" name="Shape 79"/>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1342508419"/>
      </p:ext>
    </p:extLst>
  </p:cSld>
  <p:clrMap bg1="lt1" tx1="dk1" bg2="lt2" tx2="dk2" accent1="accent1" accent2="accent2" accent3="accent3" accent4="accent4" accent5="accent5" accent6="accent6" hlink="hlink" folHlink="folHlink"/>
  <p:notesStyle>
    <a:lvl1pPr defTabSz="1828800" latinLnBrk="0">
      <a:defRPr sz="2400">
        <a:latin typeface="Calibri"/>
        <a:ea typeface="Calibri"/>
        <a:cs typeface="Calibri"/>
        <a:sym typeface="Calibri"/>
      </a:defRPr>
    </a:lvl1pPr>
    <a:lvl2pPr indent="228600" defTabSz="1828800" latinLnBrk="0">
      <a:defRPr sz="2400">
        <a:latin typeface="Calibri"/>
        <a:ea typeface="Calibri"/>
        <a:cs typeface="Calibri"/>
        <a:sym typeface="Calibri"/>
      </a:defRPr>
    </a:lvl2pPr>
    <a:lvl3pPr indent="457200" defTabSz="1828800" latinLnBrk="0">
      <a:defRPr sz="2400">
        <a:latin typeface="Calibri"/>
        <a:ea typeface="Calibri"/>
        <a:cs typeface="Calibri"/>
        <a:sym typeface="Calibri"/>
      </a:defRPr>
    </a:lvl3pPr>
    <a:lvl4pPr indent="685800" defTabSz="1828800" latinLnBrk="0">
      <a:defRPr sz="2400">
        <a:latin typeface="Calibri"/>
        <a:ea typeface="Calibri"/>
        <a:cs typeface="Calibri"/>
        <a:sym typeface="Calibri"/>
      </a:defRPr>
    </a:lvl4pPr>
    <a:lvl5pPr indent="914400" defTabSz="1828800" latinLnBrk="0">
      <a:defRPr sz="2400">
        <a:latin typeface="Calibri"/>
        <a:ea typeface="Calibri"/>
        <a:cs typeface="Calibri"/>
        <a:sym typeface="Calibri"/>
      </a:defRPr>
    </a:lvl5pPr>
    <a:lvl6pPr indent="1143000" defTabSz="1828800" latinLnBrk="0">
      <a:defRPr sz="2400">
        <a:latin typeface="Calibri"/>
        <a:ea typeface="Calibri"/>
        <a:cs typeface="Calibri"/>
        <a:sym typeface="Calibri"/>
      </a:defRPr>
    </a:lvl6pPr>
    <a:lvl7pPr indent="1371600" defTabSz="1828800" latinLnBrk="0">
      <a:defRPr sz="2400">
        <a:latin typeface="Calibri"/>
        <a:ea typeface="Calibri"/>
        <a:cs typeface="Calibri"/>
        <a:sym typeface="Calibri"/>
      </a:defRPr>
    </a:lvl7pPr>
    <a:lvl8pPr indent="1600200" defTabSz="1828800" latinLnBrk="0">
      <a:defRPr sz="2400">
        <a:latin typeface="Calibri"/>
        <a:ea typeface="Calibri"/>
        <a:cs typeface="Calibri"/>
        <a:sym typeface="Calibri"/>
      </a:defRPr>
    </a:lvl8pPr>
    <a:lvl9pPr indent="1828800" defTabSz="1828800" latinLnBrk="0">
      <a:defRPr sz="2400">
        <a:latin typeface="Calibri"/>
        <a:ea typeface="Calibri"/>
        <a:cs typeface="Calibri"/>
        <a:sym typeface="Calibri"/>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261507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101827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1509173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jpg"/><Relationship Id="rId1" Type="http://schemas.openxmlformats.org/officeDocument/2006/relationships/slideMaster" Target="../slideMasters/slideMaster1.xml"/><Relationship Id="rId5" Type="http://schemas.openxmlformats.org/officeDocument/2006/relationships/image" Target="../media/image9.emf"/><Relationship Id="rId4" Type="http://schemas.openxmlformats.org/officeDocument/2006/relationships/image" Target="../media/image8.emf"/></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jpg"/><Relationship Id="rId1" Type="http://schemas.openxmlformats.org/officeDocument/2006/relationships/slideMaster" Target="../slideMasters/slideMaster1.xml"/><Relationship Id="rId4" Type="http://schemas.openxmlformats.org/officeDocument/2006/relationships/image" Target="../media/image11.emf"/></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6.jpg"/><Relationship Id="rId1" Type="http://schemas.openxmlformats.org/officeDocument/2006/relationships/slideMaster" Target="../slideMasters/slideMaster1.xml"/><Relationship Id="rId5" Type="http://schemas.openxmlformats.org/officeDocument/2006/relationships/image" Target="../media/image2.emf"/><Relationship Id="rId4" Type="http://schemas.openxmlformats.org/officeDocument/2006/relationships/image" Target="../media/image8.emf"/></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jpg"/><Relationship Id="rId1" Type="http://schemas.openxmlformats.org/officeDocument/2006/relationships/slideMaster" Target="../slideMasters/slideMaster1.xml"/><Relationship Id="rId4" Type="http://schemas.openxmlformats.org/officeDocument/2006/relationships/image" Target="../media/image13.emf"/></Relationships>
</file>

<file path=ppt/slideLayouts/slideLayout1.xml><?xml version="1.0" encoding="utf-8"?>
<p:sldLayout xmlns:a="http://schemas.openxmlformats.org/drawingml/2006/main" xmlns:r="http://schemas.openxmlformats.org/officeDocument/2006/relationships" xmlns:p="http://schemas.openxmlformats.org/presentationml/2006/main" type="tx" preserve="1">
  <p:cSld name="Kapak İnglizce">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24384000" cy="13716000"/>
          </a:xfrm>
          <a:prstGeom prst="rect">
            <a:avLst/>
          </a:prstGeom>
        </p:spPr>
      </p:pic>
      <p:pic>
        <p:nvPicPr>
          <p:cNvPr id="6" name="Resim 5"/>
          <p:cNvPicPr>
            <a:picLocks noChangeAspect="1"/>
          </p:cNvPicPr>
          <p:nvPr userDrawn="1"/>
        </p:nvPicPr>
        <p:blipFill>
          <a:blip r:embed="rId3"/>
          <a:stretch>
            <a:fillRect/>
          </a:stretch>
        </p:blipFill>
        <p:spPr>
          <a:xfrm>
            <a:off x="536023" y="6601753"/>
            <a:ext cx="12218296" cy="969706"/>
          </a:xfrm>
          <a:prstGeom prst="rect">
            <a:avLst/>
          </a:prstGeom>
        </p:spPr>
      </p:pic>
    </p:spTree>
    <p:extLst>
      <p:ext uri="{BB962C8B-B14F-4D97-AF65-F5344CB8AC3E}">
        <p14:creationId xmlns:p14="http://schemas.microsoft.com/office/powerpoint/2010/main" val="2093511373"/>
      </p:ext>
    </p:extLst>
  </p:cSld>
  <p:clrMapOvr>
    <a:masterClrMapping/>
  </p:clrMapOvr>
  <mc:AlternateContent xmlns:mc="http://schemas.openxmlformats.org/markup-compatibility/2006" xmlns:p14="http://schemas.microsoft.com/office/powerpoint/2010/main">
    <mc:Choice Requires="p14">
      <p:transition spd="slow" p14:dur="1400" advClick="0">
        <p14:ripple/>
      </p:transition>
    </mc:Choice>
    <mc:Fallback xmlns="">
      <p:transition spd="slow" advClick="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Devam İngilizce">
    <p:spTree>
      <p:nvGrpSpPr>
        <p:cNvPr id="1" name=""/>
        <p:cNvGrpSpPr/>
        <p:nvPr/>
      </p:nvGrpSpPr>
      <p:grpSpPr>
        <a:xfrm>
          <a:off x="0" y="0"/>
          <a:ext cx="0" cy="0"/>
          <a:chOff x="0" y="0"/>
          <a:chExt cx="0" cy="0"/>
        </a:xfrm>
      </p:grpSpPr>
      <p:pic>
        <p:nvPicPr>
          <p:cNvPr id="8" name="zemin_5_arka_genis.jpg"/>
          <p:cNvPicPr>
            <a:picLocks noChangeAspect="1"/>
          </p:cNvPicPr>
          <p:nvPr userDrawn="1"/>
        </p:nvPicPr>
        <p:blipFill>
          <a:blip r:embed="rId2"/>
          <a:stretch>
            <a:fillRect/>
          </a:stretch>
        </p:blipFill>
        <p:spPr>
          <a:xfrm>
            <a:off x="0" y="0"/>
            <a:ext cx="24384000" cy="13716000"/>
          </a:xfrm>
          <a:prstGeom prst="rect">
            <a:avLst/>
          </a:prstGeom>
          <a:ln w="12700">
            <a:miter lim="400000"/>
          </a:ln>
        </p:spPr>
      </p:pic>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8045771" y="540867"/>
            <a:ext cx="5613400" cy="520700"/>
          </a:xfrm>
          <a:prstGeom prst="rect">
            <a:avLst/>
          </a:prstGeom>
        </p:spPr>
      </p:pic>
      <p:pic>
        <p:nvPicPr>
          <p:cNvPr id="11"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84736" y="217378"/>
            <a:ext cx="4235096" cy="1095283"/>
          </a:xfrm>
          <a:prstGeom prst="rect">
            <a:avLst/>
          </a:prstGeom>
        </p:spPr>
      </p:pic>
    </p:spTree>
    <p:extLst>
      <p:ext uri="{BB962C8B-B14F-4D97-AF65-F5344CB8AC3E}">
        <p14:creationId xmlns:p14="http://schemas.microsoft.com/office/powerpoint/2010/main" val="1719454194"/>
      </p:ext>
    </p:extLst>
  </p:cSld>
  <p:clrMapOvr>
    <a:masterClrMapping/>
  </p:clrMapOvr>
  <mc:AlternateContent xmlns:mc="http://schemas.openxmlformats.org/markup-compatibility/2006" xmlns:p14="http://schemas.microsoft.com/office/powerpoint/2010/main">
    <mc:Choice Requires="p14">
      <p:transition spd="slow" p14:dur="1400" advClick="0">
        <p14:ripple/>
      </p:transition>
    </mc:Choice>
    <mc:Fallback xmlns="">
      <p:transition spd="slow" advClick="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tx" preserve="1">
  <p:cSld name="Kapak Türkçe 50. Yıl">
    <p:spTree>
      <p:nvGrpSpPr>
        <p:cNvPr id="1" name=""/>
        <p:cNvGrpSpPr/>
        <p:nvPr/>
      </p:nvGrpSpPr>
      <p:grpSpPr>
        <a:xfrm>
          <a:off x="0" y="0"/>
          <a:ext cx="0" cy="0"/>
          <a:chOff x="0" y="0"/>
          <a:chExt cx="0" cy="0"/>
        </a:xfrm>
      </p:grpSpPr>
      <p:pic>
        <p:nvPicPr>
          <p:cNvPr id="9" name="Resim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24384000" cy="13716000"/>
          </a:xfrm>
          <a:prstGeom prst="rect">
            <a:avLst/>
          </a:prstGeom>
        </p:spPr>
      </p:pic>
      <p:pic>
        <p:nvPicPr>
          <p:cNvPr id="5" name="Picture 4"/>
          <p:cNvPicPr>
            <a:picLocks noChangeAspect="1"/>
          </p:cNvPicPr>
          <p:nvPr userDrawn="1"/>
        </p:nvPicPr>
        <p:blipFill>
          <a:blip r:embed="rId3"/>
          <a:stretch>
            <a:fillRect/>
          </a:stretch>
        </p:blipFill>
        <p:spPr>
          <a:xfrm>
            <a:off x="1010462" y="6123709"/>
            <a:ext cx="11269419" cy="1506744"/>
          </a:xfrm>
          <a:prstGeom prst="rect">
            <a:avLst/>
          </a:prstGeom>
        </p:spPr>
      </p:pic>
      <p:pic>
        <p:nvPicPr>
          <p:cNvPr id="7" name="Resim 6"/>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6636181" y="8567585"/>
            <a:ext cx="5323758" cy="493833"/>
          </a:xfrm>
          <a:prstGeom prst="rect">
            <a:avLst/>
          </a:prstGeom>
        </p:spPr>
      </p:pic>
      <p:pic>
        <p:nvPicPr>
          <p:cNvPr id="8" name="Resim 7"/>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4057261" y="5587749"/>
            <a:ext cx="10642624" cy="2494365"/>
          </a:xfrm>
          <a:prstGeom prst="rect">
            <a:avLst/>
          </a:prstGeom>
        </p:spPr>
      </p:pic>
    </p:spTree>
    <p:extLst>
      <p:ext uri="{BB962C8B-B14F-4D97-AF65-F5344CB8AC3E}">
        <p14:creationId xmlns:p14="http://schemas.microsoft.com/office/powerpoint/2010/main" val="781665251"/>
      </p:ext>
    </p:extLst>
  </p:cSld>
  <p:clrMapOvr>
    <a:masterClrMapping/>
  </p:clrMapOvr>
  <mc:AlternateContent xmlns:mc="http://schemas.openxmlformats.org/markup-compatibility/2006" xmlns:p14="http://schemas.microsoft.com/office/powerpoint/2010/main">
    <mc:Choice Requires="p14">
      <p:transition spd="slow" p14:dur="1400" advClick="0">
        <p14:ripple/>
      </p:transition>
    </mc:Choice>
    <mc:Fallback xmlns="">
      <p:transition spd="slow" advClick="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x" preserve="1">
  <p:cSld name="Devam Sayfası Türkçe 50. YIl">
    <p:spTree>
      <p:nvGrpSpPr>
        <p:cNvPr id="1" name=""/>
        <p:cNvGrpSpPr/>
        <p:nvPr/>
      </p:nvGrpSpPr>
      <p:grpSpPr>
        <a:xfrm>
          <a:off x="0" y="0"/>
          <a:ext cx="0" cy="0"/>
          <a:chOff x="0" y="0"/>
          <a:chExt cx="0" cy="0"/>
        </a:xfrm>
      </p:grpSpPr>
      <p:pic>
        <p:nvPicPr>
          <p:cNvPr id="4" name="Resim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24384000" cy="13716000"/>
          </a:xfrm>
          <a:prstGeom prst="rect">
            <a:avLst/>
          </a:prstGeom>
        </p:spPr>
      </p:pic>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8045771" y="540867"/>
            <a:ext cx="5613400" cy="520700"/>
          </a:xfrm>
          <a:prstGeom prst="rect">
            <a:avLst/>
          </a:prstGeom>
        </p:spPr>
      </p:pic>
      <p:pic>
        <p:nvPicPr>
          <p:cNvPr id="6" name="Resim 5"/>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978160" y="203607"/>
            <a:ext cx="5141095" cy="1204944"/>
          </a:xfrm>
          <a:prstGeom prst="rect">
            <a:avLst/>
          </a:prstGeom>
        </p:spPr>
      </p:pic>
    </p:spTree>
    <p:extLst>
      <p:ext uri="{BB962C8B-B14F-4D97-AF65-F5344CB8AC3E}">
        <p14:creationId xmlns:p14="http://schemas.microsoft.com/office/powerpoint/2010/main" val="732832092"/>
      </p:ext>
    </p:extLst>
  </p:cSld>
  <p:clrMapOvr>
    <a:masterClrMapping/>
  </p:clrMapOvr>
  <mc:AlternateContent xmlns:mc="http://schemas.openxmlformats.org/markup-compatibility/2006" xmlns:p14="http://schemas.microsoft.com/office/powerpoint/2010/main">
    <mc:Choice Requires="p14">
      <p:transition spd="slow" p14:dur="1400" advClick="0">
        <p14:ripple/>
      </p:transition>
    </mc:Choice>
    <mc:Fallback xmlns="">
      <p:transition spd="slow" advClick="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x" preserve="1">
  <p:cSld name="Kapak İngilizce 50. Yıl">
    <p:spTree>
      <p:nvGrpSpPr>
        <p:cNvPr id="1" name=""/>
        <p:cNvGrpSpPr/>
        <p:nvPr/>
      </p:nvGrpSpPr>
      <p:grpSpPr>
        <a:xfrm>
          <a:off x="0" y="0"/>
          <a:ext cx="0" cy="0"/>
          <a:chOff x="0" y="0"/>
          <a:chExt cx="0" cy="0"/>
        </a:xfrm>
      </p:grpSpPr>
      <p:pic>
        <p:nvPicPr>
          <p:cNvPr id="9" name="Resim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24384000" cy="13716000"/>
          </a:xfrm>
          <a:prstGeom prst="rect">
            <a:avLst/>
          </a:prstGeom>
        </p:spPr>
      </p:pic>
      <p:pic>
        <p:nvPicPr>
          <p:cNvPr id="3" name="Resim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939273" y="5558253"/>
            <a:ext cx="8352513" cy="2553359"/>
          </a:xfrm>
          <a:prstGeom prst="rect">
            <a:avLst/>
          </a:prstGeom>
        </p:spPr>
      </p:pic>
      <p:pic>
        <p:nvPicPr>
          <p:cNvPr id="7" name="Resim 6"/>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6636181" y="8567585"/>
            <a:ext cx="5323758" cy="493833"/>
          </a:xfrm>
          <a:prstGeom prst="rect">
            <a:avLst/>
          </a:prstGeom>
        </p:spPr>
      </p:pic>
      <p:pic>
        <p:nvPicPr>
          <p:cNvPr id="8" name="Resim 7"/>
          <p:cNvPicPr>
            <a:picLocks noChangeAspect="1"/>
          </p:cNvPicPr>
          <p:nvPr userDrawn="1"/>
        </p:nvPicPr>
        <p:blipFill>
          <a:blip r:embed="rId5"/>
          <a:stretch>
            <a:fillRect/>
          </a:stretch>
        </p:blipFill>
        <p:spPr>
          <a:xfrm>
            <a:off x="536023" y="6601753"/>
            <a:ext cx="12218296" cy="969706"/>
          </a:xfrm>
          <a:prstGeom prst="rect">
            <a:avLst/>
          </a:prstGeom>
        </p:spPr>
      </p:pic>
    </p:spTree>
    <p:extLst>
      <p:ext uri="{BB962C8B-B14F-4D97-AF65-F5344CB8AC3E}">
        <p14:creationId xmlns:p14="http://schemas.microsoft.com/office/powerpoint/2010/main" val="1936241136"/>
      </p:ext>
    </p:extLst>
  </p:cSld>
  <p:clrMapOvr>
    <a:masterClrMapping/>
  </p:clrMapOvr>
  <mc:AlternateContent xmlns:mc="http://schemas.openxmlformats.org/markup-compatibility/2006" xmlns:p14="http://schemas.microsoft.com/office/powerpoint/2010/main">
    <mc:Choice Requires="p14">
      <p:transition spd="slow" p14:dur="1400" advClick="0">
        <p14:ripple/>
      </p:transition>
    </mc:Choice>
    <mc:Fallback xmlns="">
      <p:transition spd="slow" advClick="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x" preserve="1">
  <p:cSld name="Devam Sayfası İngilizce 50. Yıl">
    <p:spTree>
      <p:nvGrpSpPr>
        <p:cNvPr id="1" name=""/>
        <p:cNvGrpSpPr/>
        <p:nvPr/>
      </p:nvGrpSpPr>
      <p:grpSpPr>
        <a:xfrm>
          <a:off x="0" y="0"/>
          <a:ext cx="0" cy="0"/>
          <a:chOff x="0" y="0"/>
          <a:chExt cx="0" cy="0"/>
        </a:xfrm>
      </p:grpSpPr>
      <p:pic>
        <p:nvPicPr>
          <p:cNvPr id="4" name="Resim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24384000" cy="13716000"/>
          </a:xfrm>
          <a:prstGeom prst="rect">
            <a:avLst/>
          </a:prstGeom>
        </p:spPr>
      </p:pic>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8045771" y="540867"/>
            <a:ext cx="5613400" cy="520700"/>
          </a:xfrm>
          <a:prstGeom prst="rect">
            <a:avLst/>
          </a:prstGeom>
        </p:spPr>
      </p:pic>
      <p:pic>
        <p:nvPicPr>
          <p:cNvPr id="3" name="Resim 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978161" y="173301"/>
            <a:ext cx="4040732" cy="1235250"/>
          </a:xfrm>
          <a:prstGeom prst="rect">
            <a:avLst/>
          </a:prstGeom>
        </p:spPr>
      </p:pic>
    </p:spTree>
    <p:extLst>
      <p:ext uri="{BB962C8B-B14F-4D97-AF65-F5344CB8AC3E}">
        <p14:creationId xmlns:p14="http://schemas.microsoft.com/office/powerpoint/2010/main" val="1327269464"/>
      </p:ext>
    </p:extLst>
  </p:cSld>
  <p:clrMapOvr>
    <a:masterClrMapping/>
  </p:clrMapOvr>
  <mc:AlternateContent xmlns:mc="http://schemas.openxmlformats.org/markup-compatibility/2006" xmlns:p14="http://schemas.microsoft.com/office/powerpoint/2010/main">
    <mc:Choice Requires="p14">
      <p:transition spd="slow" p14:dur="1400" advClick="0">
        <p14:ripple/>
      </p:transition>
    </mc:Choice>
    <mc:Fallback xmlns="">
      <p:transition spd="slow" advClick="0">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57" r:id="rId1"/>
    <p:sldLayoutId id="2147483658" r:id="rId2"/>
    <p:sldLayoutId id="2147483663" r:id="rId3"/>
    <p:sldLayoutId id="2147483662" r:id="rId4"/>
    <p:sldLayoutId id="2147483661" r:id="rId5"/>
    <p:sldLayoutId id="2147483660" r:id="rId6"/>
  </p:sldLayoutIdLst>
  <mc:AlternateContent xmlns:mc="http://schemas.openxmlformats.org/markup-compatibility/2006" xmlns:p14="http://schemas.microsoft.com/office/powerpoint/2010/main">
    <mc:Choice Requires="p14">
      <p:transition spd="slow" p14:dur="1400" advClick="0">
        <p14:ripple/>
      </p:transition>
    </mc:Choice>
    <mc:Fallback xmlns="">
      <p:transition spd="slow" advClick="0">
        <p:fade/>
      </p:transition>
    </mc:Fallback>
  </mc:AlternateContent>
  <p:txStyles>
    <p:titleStyle>
      <a:lvl1pPr marL="0" marR="0" indent="0" algn="l" defTabSz="914400" rtl="0" latinLnBrk="0">
        <a:lnSpc>
          <a:spcPct val="110000"/>
        </a:lnSpc>
        <a:spcBef>
          <a:spcPts val="2000"/>
        </a:spcBef>
        <a:spcAft>
          <a:spcPts val="0"/>
        </a:spcAft>
        <a:buClrTx/>
        <a:buSzTx/>
        <a:buFontTx/>
        <a:buNone/>
        <a:tabLst/>
        <a:defRPr sz="5600" b="0" i="0" u="none" strike="noStrike" cap="none" spc="0" baseline="0">
          <a:ln>
            <a:noFill/>
          </a:ln>
          <a:solidFill>
            <a:srgbClr val="000000"/>
          </a:solidFill>
          <a:uFillTx/>
          <a:latin typeface="+mn-lt"/>
          <a:ea typeface="+mn-ea"/>
          <a:cs typeface="+mn-cs"/>
          <a:sym typeface="Interstate"/>
        </a:defRPr>
      </a:lvl1pPr>
      <a:lvl2pPr marL="0" marR="0" indent="0" algn="l" defTabSz="914400" rtl="0" latinLnBrk="0">
        <a:lnSpc>
          <a:spcPct val="110000"/>
        </a:lnSpc>
        <a:spcBef>
          <a:spcPts val="2000"/>
        </a:spcBef>
        <a:spcAft>
          <a:spcPts val="0"/>
        </a:spcAft>
        <a:buClrTx/>
        <a:buSzTx/>
        <a:buFontTx/>
        <a:buNone/>
        <a:tabLst/>
        <a:defRPr sz="5600" b="0" i="0" u="none" strike="noStrike" cap="none" spc="0" baseline="0">
          <a:ln>
            <a:noFill/>
          </a:ln>
          <a:solidFill>
            <a:srgbClr val="000000"/>
          </a:solidFill>
          <a:uFillTx/>
          <a:latin typeface="+mn-lt"/>
          <a:ea typeface="+mn-ea"/>
          <a:cs typeface="+mn-cs"/>
          <a:sym typeface="Interstate"/>
        </a:defRPr>
      </a:lvl2pPr>
      <a:lvl3pPr marL="0" marR="0" indent="0" algn="l" defTabSz="914400" rtl="0" latinLnBrk="0">
        <a:lnSpc>
          <a:spcPct val="110000"/>
        </a:lnSpc>
        <a:spcBef>
          <a:spcPts val="2000"/>
        </a:spcBef>
        <a:spcAft>
          <a:spcPts val="0"/>
        </a:spcAft>
        <a:buClrTx/>
        <a:buSzTx/>
        <a:buFontTx/>
        <a:buNone/>
        <a:tabLst/>
        <a:defRPr sz="5600" b="0" i="0" u="none" strike="noStrike" cap="none" spc="0" baseline="0">
          <a:ln>
            <a:noFill/>
          </a:ln>
          <a:solidFill>
            <a:srgbClr val="000000"/>
          </a:solidFill>
          <a:uFillTx/>
          <a:latin typeface="+mn-lt"/>
          <a:ea typeface="+mn-ea"/>
          <a:cs typeface="+mn-cs"/>
          <a:sym typeface="Interstate"/>
        </a:defRPr>
      </a:lvl3pPr>
      <a:lvl4pPr marL="0" marR="0" indent="0" algn="l" defTabSz="914400" rtl="0" latinLnBrk="0">
        <a:lnSpc>
          <a:spcPct val="110000"/>
        </a:lnSpc>
        <a:spcBef>
          <a:spcPts val="2000"/>
        </a:spcBef>
        <a:spcAft>
          <a:spcPts val="0"/>
        </a:spcAft>
        <a:buClrTx/>
        <a:buSzTx/>
        <a:buFontTx/>
        <a:buNone/>
        <a:tabLst/>
        <a:defRPr sz="5600" b="0" i="0" u="none" strike="noStrike" cap="none" spc="0" baseline="0">
          <a:ln>
            <a:noFill/>
          </a:ln>
          <a:solidFill>
            <a:srgbClr val="000000"/>
          </a:solidFill>
          <a:uFillTx/>
          <a:latin typeface="+mn-lt"/>
          <a:ea typeface="+mn-ea"/>
          <a:cs typeface="+mn-cs"/>
          <a:sym typeface="Interstate"/>
        </a:defRPr>
      </a:lvl4pPr>
      <a:lvl5pPr marL="0" marR="0" indent="0" algn="l" defTabSz="914400" rtl="0" latinLnBrk="0">
        <a:lnSpc>
          <a:spcPct val="110000"/>
        </a:lnSpc>
        <a:spcBef>
          <a:spcPts val="2000"/>
        </a:spcBef>
        <a:spcAft>
          <a:spcPts val="0"/>
        </a:spcAft>
        <a:buClrTx/>
        <a:buSzTx/>
        <a:buFontTx/>
        <a:buNone/>
        <a:tabLst/>
        <a:defRPr sz="5600" b="0" i="0" u="none" strike="noStrike" cap="none" spc="0" baseline="0">
          <a:ln>
            <a:noFill/>
          </a:ln>
          <a:solidFill>
            <a:srgbClr val="000000"/>
          </a:solidFill>
          <a:uFillTx/>
          <a:latin typeface="+mn-lt"/>
          <a:ea typeface="+mn-ea"/>
          <a:cs typeface="+mn-cs"/>
          <a:sym typeface="Interstate"/>
        </a:defRPr>
      </a:lvl5pPr>
      <a:lvl6pPr marL="0" marR="0" indent="0" algn="l" defTabSz="914400" rtl="0" latinLnBrk="0">
        <a:lnSpc>
          <a:spcPct val="110000"/>
        </a:lnSpc>
        <a:spcBef>
          <a:spcPts val="2000"/>
        </a:spcBef>
        <a:spcAft>
          <a:spcPts val="0"/>
        </a:spcAft>
        <a:buClrTx/>
        <a:buSzTx/>
        <a:buFontTx/>
        <a:buNone/>
        <a:tabLst/>
        <a:defRPr sz="5600" b="0" i="0" u="none" strike="noStrike" cap="none" spc="0" baseline="0">
          <a:ln>
            <a:noFill/>
          </a:ln>
          <a:solidFill>
            <a:srgbClr val="000000"/>
          </a:solidFill>
          <a:uFillTx/>
          <a:latin typeface="+mn-lt"/>
          <a:ea typeface="+mn-ea"/>
          <a:cs typeface="+mn-cs"/>
          <a:sym typeface="Interstate"/>
        </a:defRPr>
      </a:lvl6pPr>
      <a:lvl7pPr marL="0" marR="0" indent="0" algn="l" defTabSz="914400" rtl="0" latinLnBrk="0">
        <a:lnSpc>
          <a:spcPct val="110000"/>
        </a:lnSpc>
        <a:spcBef>
          <a:spcPts val="2000"/>
        </a:spcBef>
        <a:spcAft>
          <a:spcPts val="0"/>
        </a:spcAft>
        <a:buClrTx/>
        <a:buSzTx/>
        <a:buFontTx/>
        <a:buNone/>
        <a:tabLst/>
        <a:defRPr sz="5600" b="0" i="0" u="none" strike="noStrike" cap="none" spc="0" baseline="0">
          <a:ln>
            <a:noFill/>
          </a:ln>
          <a:solidFill>
            <a:srgbClr val="000000"/>
          </a:solidFill>
          <a:uFillTx/>
          <a:latin typeface="+mn-lt"/>
          <a:ea typeface="+mn-ea"/>
          <a:cs typeface="+mn-cs"/>
          <a:sym typeface="Interstate"/>
        </a:defRPr>
      </a:lvl7pPr>
      <a:lvl8pPr marL="0" marR="0" indent="0" algn="l" defTabSz="914400" rtl="0" latinLnBrk="0">
        <a:lnSpc>
          <a:spcPct val="110000"/>
        </a:lnSpc>
        <a:spcBef>
          <a:spcPts val="2000"/>
        </a:spcBef>
        <a:spcAft>
          <a:spcPts val="0"/>
        </a:spcAft>
        <a:buClrTx/>
        <a:buSzTx/>
        <a:buFontTx/>
        <a:buNone/>
        <a:tabLst/>
        <a:defRPr sz="5600" b="0" i="0" u="none" strike="noStrike" cap="none" spc="0" baseline="0">
          <a:ln>
            <a:noFill/>
          </a:ln>
          <a:solidFill>
            <a:srgbClr val="000000"/>
          </a:solidFill>
          <a:uFillTx/>
          <a:latin typeface="+mn-lt"/>
          <a:ea typeface="+mn-ea"/>
          <a:cs typeface="+mn-cs"/>
          <a:sym typeface="Interstate"/>
        </a:defRPr>
      </a:lvl8pPr>
      <a:lvl9pPr marL="0" marR="0" indent="0" algn="l" defTabSz="914400" rtl="0" latinLnBrk="0">
        <a:lnSpc>
          <a:spcPct val="110000"/>
        </a:lnSpc>
        <a:spcBef>
          <a:spcPts val="2000"/>
        </a:spcBef>
        <a:spcAft>
          <a:spcPts val="0"/>
        </a:spcAft>
        <a:buClrTx/>
        <a:buSzTx/>
        <a:buFontTx/>
        <a:buNone/>
        <a:tabLst/>
        <a:defRPr sz="5600" b="0" i="0" u="none" strike="noStrike" cap="none" spc="0" baseline="0">
          <a:ln>
            <a:noFill/>
          </a:ln>
          <a:solidFill>
            <a:srgbClr val="000000"/>
          </a:solidFill>
          <a:uFillTx/>
          <a:latin typeface="+mn-lt"/>
          <a:ea typeface="+mn-ea"/>
          <a:cs typeface="+mn-cs"/>
          <a:sym typeface="Interstate"/>
        </a:defRPr>
      </a:lvl9pPr>
    </p:titleStyle>
    <p:bodyStyle>
      <a:lvl1pPr marL="457200" marR="0" indent="-457200" algn="l" defTabSz="914400" rtl="0" latinLnBrk="0">
        <a:lnSpc>
          <a:spcPct val="110000"/>
        </a:lnSpc>
        <a:spcBef>
          <a:spcPts val="2000"/>
        </a:spcBef>
        <a:spcAft>
          <a:spcPts val="0"/>
        </a:spcAft>
        <a:buClrTx/>
        <a:buSzPct val="100000"/>
        <a:buFont typeface="Arial"/>
        <a:buChar char="•"/>
        <a:tabLst/>
        <a:defRPr sz="5600" b="0" i="0" u="none" strike="noStrike" cap="none" spc="0" baseline="0">
          <a:ln>
            <a:noFill/>
          </a:ln>
          <a:solidFill>
            <a:srgbClr val="000000"/>
          </a:solidFill>
          <a:uFillTx/>
          <a:latin typeface="+mn-lt"/>
          <a:ea typeface="+mn-ea"/>
          <a:cs typeface="+mn-cs"/>
          <a:sym typeface="Interstate"/>
        </a:defRPr>
      </a:lvl1pPr>
      <a:lvl2pPr marL="990600" marR="0" indent="-533400" algn="l" defTabSz="914400" rtl="0" latinLnBrk="0">
        <a:lnSpc>
          <a:spcPct val="110000"/>
        </a:lnSpc>
        <a:spcBef>
          <a:spcPts val="2000"/>
        </a:spcBef>
        <a:spcAft>
          <a:spcPts val="0"/>
        </a:spcAft>
        <a:buClrTx/>
        <a:buSzPct val="100000"/>
        <a:buFont typeface="Arial"/>
        <a:buChar char="•"/>
        <a:tabLst/>
        <a:defRPr sz="5600" b="0" i="0" u="none" strike="noStrike" cap="none" spc="0" baseline="0">
          <a:ln>
            <a:noFill/>
          </a:ln>
          <a:solidFill>
            <a:srgbClr val="000000"/>
          </a:solidFill>
          <a:uFillTx/>
          <a:latin typeface="+mn-lt"/>
          <a:ea typeface="+mn-ea"/>
          <a:cs typeface="+mn-cs"/>
          <a:sym typeface="Interstate"/>
        </a:defRPr>
      </a:lvl2pPr>
      <a:lvl3pPr marL="1554479" marR="0" indent="-640079" algn="l" defTabSz="914400" rtl="0" latinLnBrk="0">
        <a:lnSpc>
          <a:spcPct val="110000"/>
        </a:lnSpc>
        <a:spcBef>
          <a:spcPts val="2000"/>
        </a:spcBef>
        <a:spcAft>
          <a:spcPts val="0"/>
        </a:spcAft>
        <a:buClrTx/>
        <a:buSzPct val="100000"/>
        <a:buFont typeface="Arial"/>
        <a:buChar char="•"/>
        <a:tabLst/>
        <a:defRPr sz="5600" b="0" i="0" u="none" strike="noStrike" cap="none" spc="0" baseline="0">
          <a:ln>
            <a:noFill/>
          </a:ln>
          <a:solidFill>
            <a:srgbClr val="000000"/>
          </a:solidFill>
          <a:uFillTx/>
          <a:latin typeface="+mn-lt"/>
          <a:ea typeface="+mn-ea"/>
          <a:cs typeface="+mn-cs"/>
          <a:sym typeface="Interstate"/>
        </a:defRPr>
      </a:lvl3pPr>
      <a:lvl4pPr marL="2082800" marR="0" indent="-711200" algn="l" defTabSz="914400" rtl="0" latinLnBrk="0">
        <a:lnSpc>
          <a:spcPct val="110000"/>
        </a:lnSpc>
        <a:spcBef>
          <a:spcPts val="2000"/>
        </a:spcBef>
        <a:spcAft>
          <a:spcPts val="0"/>
        </a:spcAft>
        <a:buClrTx/>
        <a:buSzPct val="100000"/>
        <a:buFont typeface="Arial"/>
        <a:buChar char="•"/>
        <a:tabLst/>
        <a:defRPr sz="5600" b="0" i="0" u="none" strike="noStrike" cap="none" spc="0" baseline="0">
          <a:ln>
            <a:noFill/>
          </a:ln>
          <a:solidFill>
            <a:srgbClr val="000000"/>
          </a:solidFill>
          <a:uFillTx/>
          <a:latin typeface="+mn-lt"/>
          <a:ea typeface="+mn-ea"/>
          <a:cs typeface="+mn-cs"/>
          <a:sym typeface="Interstate"/>
        </a:defRPr>
      </a:lvl4pPr>
      <a:lvl5pPr marL="2540000" marR="0" indent="-711200" algn="l" defTabSz="914400" rtl="0" latinLnBrk="0">
        <a:lnSpc>
          <a:spcPct val="110000"/>
        </a:lnSpc>
        <a:spcBef>
          <a:spcPts val="2000"/>
        </a:spcBef>
        <a:spcAft>
          <a:spcPts val="0"/>
        </a:spcAft>
        <a:buClrTx/>
        <a:buSzPct val="100000"/>
        <a:buFont typeface="Arial"/>
        <a:buChar char="•"/>
        <a:tabLst/>
        <a:defRPr sz="5600" b="0" i="0" u="none" strike="noStrike" cap="none" spc="0" baseline="0">
          <a:ln>
            <a:noFill/>
          </a:ln>
          <a:solidFill>
            <a:srgbClr val="000000"/>
          </a:solidFill>
          <a:uFillTx/>
          <a:latin typeface="+mn-lt"/>
          <a:ea typeface="+mn-ea"/>
          <a:cs typeface="+mn-cs"/>
          <a:sym typeface="Interstate"/>
        </a:defRPr>
      </a:lvl5pPr>
      <a:lvl6pPr marL="2997200" marR="0" indent="-711200" algn="l" defTabSz="914400" rtl="0" latinLnBrk="0">
        <a:lnSpc>
          <a:spcPct val="110000"/>
        </a:lnSpc>
        <a:spcBef>
          <a:spcPts val="2000"/>
        </a:spcBef>
        <a:spcAft>
          <a:spcPts val="0"/>
        </a:spcAft>
        <a:buClrTx/>
        <a:buSzPct val="100000"/>
        <a:buFont typeface="Arial"/>
        <a:buChar char="•"/>
        <a:tabLst/>
        <a:defRPr sz="5600" b="0" i="0" u="none" strike="noStrike" cap="none" spc="0" baseline="0">
          <a:ln>
            <a:noFill/>
          </a:ln>
          <a:solidFill>
            <a:srgbClr val="000000"/>
          </a:solidFill>
          <a:uFillTx/>
          <a:latin typeface="+mn-lt"/>
          <a:ea typeface="+mn-ea"/>
          <a:cs typeface="+mn-cs"/>
          <a:sym typeface="Interstate"/>
        </a:defRPr>
      </a:lvl6pPr>
      <a:lvl7pPr marL="3454400" marR="0" indent="-711200" algn="l" defTabSz="914400" rtl="0" latinLnBrk="0">
        <a:lnSpc>
          <a:spcPct val="110000"/>
        </a:lnSpc>
        <a:spcBef>
          <a:spcPts val="2000"/>
        </a:spcBef>
        <a:spcAft>
          <a:spcPts val="0"/>
        </a:spcAft>
        <a:buClrTx/>
        <a:buSzPct val="100000"/>
        <a:buFont typeface="Arial"/>
        <a:buChar char="•"/>
        <a:tabLst/>
        <a:defRPr sz="5600" b="0" i="0" u="none" strike="noStrike" cap="none" spc="0" baseline="0">
          <a:ln>
            <a:noFill/>
          </a:ln>
          <a:solidFill>
            <a:srgbClr val="000000"/>
          </a:solidFill>
          <a:uFillTx/>
          <a:latin typeface="+mn-lt"/>
          <a:ea typeface="+mn-ea"/>
          <a:cs typeface="+mn-cs"/>
          <a:sym typeface="Interstate"/>
        </a:defRPr>
      </a:lvl7pPr>
      <a:lvl8pPr marL="3911600" marR="0" indent="-711200" algn="l" defTabSz="914400" rtl="0" latinLnBrk="0">
        <a:lnSpc>
          <a:spcPct val="110000"/>
        </a:lnSpc>
        <a:spcBef>
          <a:spcPts val="2000"/>
        </a:spcBef>
        <a:spcAft>
          <a:spcPts val="0"/>
        </a:spcAft>
        <a:buClrTx/>
        <a:buSzPct val="100000"/>
        <a:buFont typeface="Arial"/>
        <a:buChar char="•"/>
        <a:tabLst/>
        <a:defRPr sz="5600" b="0" i="0" u="none" strike="noStrike" cap="none" spc="0" baseline="0">
          <a:ln>
            <a:noFill/>
          </a:ln>
          <a:solidFill>
            <a:srgbClr val="000000"/>
          </a:solidFill>
          <a:uFillTx/>
          <a:latin typeface="+mn-lt"/>
          <a:ea typeface="+mn-ea"/>
          <a:cs typeface="+mn-cs"/>
          <a:sym typeface="Interstate"/>
        </a:defRPr>
      </a:lvl8pPr>
      <a:lvl9pPr marL="4368800" marR="0" indent="-711200" algn="l" defTabSz="914400" rtl="0" latinLnBrk="0">
        <a:lnSpc>
          <a:spcPct val="110000"/>
        </a:lnSpc>
        <a:spcBef>
          <a:spcPts val="2000"/>
        </a:spcBef>
        <a:spcAft>
          <a:spcPts val="0"/>
        </a:spcAft>
        <a:buClrTx/>
        <a:buSzPct val="100000"/>
        <a:buFont typeface="Arial"/>
        <a:buChar char="•"/>
        <a:tabLst/>
        <a:defRPr sz="5600" b="0" i="0" u="none" strike="noStrike" cap="none" spc="0" baseline="0">
          <a:ln>
            <a:noFill/>
          </a:ln>
          <a:solidFill>
            <a:srgbClr val="000000"/>
          </a:solidFill>
          <a:uFillTx/>
          <a:latin typeface="+mn-lt"/>
          <a:ea typeface="+mn-ea"/>
          <a:cs typeface="+mn-cs"/>
          <a:sym typeface="Interstate"/>
        </a:defRPr>
      </a:lvl9pPr>
    </p:bodyStyle>
    <p:otherStyle>
      <a:lvl1pPr marL="0" marR="0" indent="0" algn="l" defTabSz="914400" rtl="0" latinLnBrk="0">
        <a:lnSpc>
          <a:spcPct val="110000"/>
        </a:lnSpc>
        <a:spcBef>
          <a:spcPts val="2000"/>
        </a:spcBef>
        <a:spcAft>
          <a:spcPts val="0"/>
        </a:spcAft>
        <a:buClrTx/>
        <a:buSzTx/>
        <a:buFontTx/>
        <a:buNone/>
        <a:tabLst/>
        <a:defRPr sz="5600" b="0" i="0" u="none" strike="noStrike" cap="none" spc="0" baseline="0">
          <a:ln>
            <a:noFill/>
          </a:ln>
          <a:solidFill>
            <a:schemeClr val="tx1"/>
          </a:solidFill>
          <a:uFillTx/>
          <a:latin typeface="+mn-lt"/>
          <a:ea typeface="+mn-ea"/>
          <a:cs typeface="+mn-cs"/>
          <a:sym typeface="Interstate"/>
        </a:defRPr>
      </a:lvl1pPr>
      <a:lvl2pPr marL="0" marR="0" indent="457200" algn="l" defTabSz="914400" rtl="0" latinLnBrk="0">
        <a:lnSpc>
          <a:spcPct val="110000"/>
        </a:lnSpc>
        <a:spcBef>
          <a:spcPts val="2000"/>
        </a:spcBef>
        <a:spcAft>
          <a:spcPts val="0"/>
        </a:spcAft>
        <a:buClrTx/>
        <a:buSzTx/>
        <a:buFontTx/>
        <a:buNone/>
        <a:tabLst/>
        <a:defRPr sz="5600" b="0" i="0" u="none" strike="noStrike" cap="none" spc="0" baseline="0">
          <a:ln>
            <a:noFill/>
          </a:ln>
          <a:solidFill>
            <a:schemeClr val="tx1"/>
          </a:solidFill>
          <a:uFillTx/>
          <a:latin typeface="+mn-lt"/>
          <a:ea typeface="+mn-ea"/>
          <a:cs typeface="+mn-cs"/>
          <a:sym typeface="Interstate"/>
        </a:defRPr>
      </a:lvl2pPr>
      <a:lvl3pPr marL="0" marR="0" indent="914400" algn="l" defTabSz="914400" rtl="0" latinLnBrk="0">
        <a:lnSpc>
          <a:spcPct val="110000"/>
        </a:lnSpc>
        <a:spcBef>
          <a:spcPts val="2000"/>
        </a:spcBef>
        <a:spcAft>
          <a:spcPts val="0"/>
        </a:spcAft>
        <a:buClrTx/>
        <a:buSzTx/>
        <a:buFontTx/>
        <a:buNone/>
        <a:tabLst/>
        <a:defRPr sz="5600" b="0" i="0" u="none" strike="noStrike" cap="none" spc="0" baseline="0">
          <a:ln>
            <a:noFill/>
          </a:ln>
          <a:solidFill>
            <a:schemeClr val="tx1"/>
          </a:solidFill>
          <a:uFillTx/>
          <a:latin typeface="+mn-lt"/>
          <a:ea typeface="+mn-ea"/>
          <a:cs typeface="+mn-cs"/>
          <a:sym typeface="Interstate"/>
        </a:defRPr>
      </a:lvl3pPr>
      <a:lvl4pPr marL="0" marR="0" indent="1371600" algn="l" defTabSz="914400" rtl="0" latinLnBrk="0">
        <a:lnSpc>
          <a:spcPct val="110000"/>
        </a:lnSpc>
        <a:spcBef>
          <a:spcPts val="2000"/>
        </a:spcBef>
        <a:spcAft>
          <a:spcPts val="0"/>
        </a:spcAft>
        <a:buClrTx/>
        <a:buSzTx/>
        <a:buFontTx/>
        <a:buNone/>
        <a:tabLst/>
        <a:defRPr sz="5600" b="0" i="0" u="none" strike="noStrike" cap="none" spc="0" baseline="0">
          <a:ln>
            <a:noFill/>
          </a:ln>
          <a:solidFill>
            <a:schemeClr val="tx1"/>
          </a:solidFill>
          <a:uFillTx/>
          <a:latin typeface="+mn-lt"/>
          <a:ea typeface="+mn-ea"/>
          <a:cs typeface="+mn-cs"/>
          <a:sym typeface="Interstate"/>
        </a:defRPr>
      </a:lvl4pPr>
      <a:lvl5pPr marL="0" marR="0" indent="1828800" algn="l" defTabSz="914400" rtl="0" latinLnBrk="0">
        <a:lnSpc>
          <a:spcPct val="110000"/>
        </a:lnSpc>
        <a:spcBef>
          <a:spcPts val="2000"/>
        </a:spcBef>
        <a:spcAft>
          <a:spcPts val="0"/>
        </a:spcAft>
        <a:buClrTx/>
        <a:buSzTx/>
        <a:buFontTx/>
        <a:buNone/>
        <a:tabLst/>
        <a:defRPr sz="5600" b="0" i="0" u="none" strike="noStrike" cap="none" spc="0" baseline="0">
          <a:ln>
            <a:noFill/>
          </a:ln>
          <a:solidFill>
            <a:schemeClr val="tx1"/>
          </a:solidFill>
          <a:uFillTx/>
          <a:latin typeface="+mn-lt"/>
          <a:ea typeface="+mn-ea"/>
          <a:cs typeface="+mn-cs"/>
          <a:sym typeface="Interstate"/>
        </a:defRPr>
      </a:lvl5pPr>
      <a:lvl6pPr marL="0" marR="0" indent="2286000" algn="l" defTabSz="914400" rtl="0" latinLnBrk="0">
        <a:lnSpc>
          <a:spcPct val="110000"/>
        </a:lnSpc>
        <a:spcBef>
          <a:spcPts val="2000"/>
        </a:spcBef>
        <a:spcAft>
          <a:spcPts val="0"/>
        </a:spcAft>
        <a:buClrTx/>
        <a:buSzTx/>
        <a:buFontTx/>
        <a:buNone/>
        <a:tabLst/>
        <a:defRPr sz="5600" b="0" i="0" u="none" strike="noStrike" cap="none" spc="0" baseline="0">
          <a:ln>
            <a:noFill/>
          </a:ln>
          <a:solidFill>
            <a:schemeClr val="tx1"/>
          </a:solidFill>
          <a:uFillTx/>
          <a:latin typeface="+mn-lt"/>
          <a:ea typeface="+mn-ea"/>
          <a:cs typeface="+mn-cs"/>
          <a:sym typeface="Interstate"/>
        </a:defRPr>
      </a:lvl6pPr>
      <a:lvl7pPr marL="0" marR="0" indent="2743200" algn="l" defTabSz="914400" rtl="0" latinLnBrk="0">
        <a:lnSpc>
          <a:spcPct val="110000"/>
        </a:lnSpc>
        <a:spcBef>
          <a:spcPts val="2000"/>
        </a:spcBef>
        <a:spcAft>
          <a:spcPts val="0"/>
        </a:spcAft>
        <a:buClrTx/>
        <a:buSzTx/>
        <a:buFontTx/>
        <a:buNone/>
        <a:tabLst/>
        <a:defRPr sz="5600" b="0" i="0" u="none" strike="noStrike" cap="none" spc="0" baseline="0">
          <a:ln>
            <a:noFill/>
          </a:ln>
          <a:solidFill>
            <a:schemeClr val="tx1"/>
          </a:solidFill>
          <a:uFillTx/>
          <a:latin typeface="+mn-lt"/>
          <a:ea typeface="+mn-ea"/>
          <a:cs typeface="+mn-cs"/>
          <a:sym typeface="Interstate"/>
        </a:defRPr>
      </a:lvl7pPr>
      <a:lvl8pPr marL="0" marR="0" indent="3200400" algn="l" defTabSz="914400" rtl="0" latinLnBrk="0">
        <a:lnSpc>
          <a:spcPct val="110000"/>
        </a:lnSpc>
        <a:spcBef>
          <a:spcPts val="2000"/>
        </a:spcBef>
        <a:spcAft>
          <a:spcPts val="0"/>
        </a:spcAft>
        <a:buClrTx/>
        <a:buSzTx/>
        <a:buFontTx/>
        <a:buNone/>
        <a:tabLst/>
        <a:defRPr sz="5600" b="0" i="0" u="none" strike="noStrike" cap="none" spc="0" baseline="0">
          <a:ln>
            <a:noFill/>
          </a:ln>
          <a:solidFill>
            <a:schemeClr val="tx1"/>
          </a:solidFill>
          <a:uFillTx/>
          <a:latin typeface="+mn-lt"/>
          <a:ea typeface="+mn-ea"/>
          <a:cs typeface="+mn-cs"/>
          <a:sym typeface="Interstate"/>
        </a:defRPr>
      </a:lvl8pPr>
      <a:lvl9pPr marL="0" marR="0" indent="3657600" algn="l" defTabSz="914400" rtl="0" latinLnBrk="0">
        <a:lnSpc>
          <a:spcPct val="110000"/>
        </a:lnSpc>
        <a:spcBef>
          <a:spcPts val="2000"/>
        </a:spcBef>
        <a:spcAft>
          <a:spcPts val="0"/>
        </a:spcAft>
        <a:buClrTx/>
        <a:buSzTx/>
        <a:buFontTx/>
        <a:buNone/>
        <a:tabLst/>
        <a:defRPr sz="5600" b="0" i="0" u="none" strike="noStrike" cap="none" spc="0" baseline="0">
          <a:ln>
            <a:noFill/>
          </a:ln>
          <a:solidFill>
            <a:schemeClr val="tx1"/>
          </a:solidFill>
          <a:uFillTx/>
          <a:latin typeface="+mn-lt"/>
          <a:ea typeface="+mn-ea"/>
          <a:cs typeface="+mn-cs"/>
          <a:sym typeface="Interstate"/>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1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48D7CC7-58A2-49AD-AAF2-E846BD7C3CA0}"/>
              </a:ext>
            </a:extLst>
          </p:cNvPr>
          <p:cNvSpPr txBox="1"/>
          <p:nvPr/>
        </p:nvSpPr>
        <p:spPr>
          <a:xfrm>
            <a:off x="15183853" y="10587789"/>
            <a:ext cx="8590547" cy="2337048"/>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t">
            <a:spAutoFit/>
          </a:bodyPr>
          <a:lstStyle/>
          <a:p>
            <a:pPr marL="0" marR="0" indent="0" algn="l" defTabSz="914400" rtl="0" fontAlgn="auto" latinLnBrk="0" hangingPunct="0">
              <a:lnSpc>
                <a:spcPct val="110000"/>
              </a:lnSpc>
              <a:spcBef>
                <a:spcPts val="2000"/>
              </a:spcBef>
              <a:spcAft>
                <a:spcPts val="0"/>
              </a:spcAft>
              <a:buClrTx/>
              <a:buSzPct val="100000"/>
              <a:buNone/>
              <a:tabLst/>
            </a:pPr>
            <a:r>
              <a:rPr lang="tr-TR" dirty="0" smtClean="0"/>
              <a:t>Dr. Kübra Atalay Kabasakal</a:t>
            </a:r>
            <a:endParaRPr kumimoji="0" lang="en-US" sz="5600" b="0" i="0" u="none" strike="noStrike" cap="none" spc="0" normalizeH="0" baseline="0" dirty="0">
              <a:ln>
                <a:noFill/>
              </a:ln>
              <a:solidFill>
                <a:srgbClr val="000000"/>
              </a:solidFill>
              <a:effectLst/>
              <a:uFillTx/>
              <a:latin typeface="+mn-lt"/>
              <a:ea typeface="+mn-ea"/>
              <a:cs typeface="+mn-cs"/>
              <a:sym typeface="Interstate"/>
            </a:endParaRPr>
          </a:p>
        </p:txBody>
      </p:sp>
      <p:sp>
        <p:nvSpPr>
          <p:cNvPr id="3" name="TextBox 2">
            <a:extLst>
              <a:ext uri="{FF2B5EF4-FFF2-40B4-BE49-F238E27FC236}">
                <a16:creationId xmlns:a16="http://schemas.microsoft.com/office/drawing/2014/main" id="{9B686CCD-BC3C-4354-921D-DAD382A06A71}"/>
              </a:ext>
            </a:extLst>
          </p:cNvPr>
          <p:cNvSpPr txBox="1"/>
          <p:nvPr/>
        </p:nvSpPr>
        <p:spPr>
          <a:xfrm>
            <a:off x="14919158" y="1299410"/>
            <a:ext cx="9047747" cy="2593528"/>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t">
            <a:spAutoFit/>
          </a:bodyPr>
          <a:lstStyle/>
          <a:p>
            <a:pPr marL="0" marR="0" indent="0" algn="l" defTabSz="914400" rtl="0" fontAlgn="auto" latinLnBrk="0" hangingPunct="0">
              <a:lnSpc>
                <a:spcPct val="110000"/>
              </a:lnSpc>
              <a:spcBef>
                <a:spcPts val="2000"/>
              </a:spcBef>
              <a:spcAft>
                <a:spcPts val="0"/>
              </a:spcAft>
              <a:buClrTx/>
              <a:buSzPct val="100000"/>
              <a:buNone/>
              <a:tabLst/>
            </a:pPr>
            <a:r>
              <a:rPr kumimoji="0" lang="tr-TR" sz="5600" b="0" i="0" u="none" strike="noStrike" cap="none" spc="0" normalizeH="0" baseline="0" dirty="0">
                <a:ln>
                  <a:noFill/>
                </a:ln>
                <a:solidFill>
                  <a:srgbClr val="000000"/>
                </a:solidFill>
                <a:effectLst/>
                <a:uFillTx/>
                <a:latin typeface="+mn-lt"/>
                <a:ea typeface="+mn-ea"/>
                <a:cs typeface="+mn-cs"/>
                <a:sym typeface="Interstate"/>
              </a:rPr>
              <a:t>İki </a:t>
            </a:r>
            <a:r>
              <a:rPr kumimoji="0" lang="tr-TR" sz="5600" b="0" i="0" u="none" strike="noStrike" cap="none" spc="0" normalizeH="0" baseline="0" dirty="0" err="1">
                <a:ln>
                  <a:noFill/>
                </a:ln>
                <a:solidFill>
                  <a:srgbClr val="000000"/>
                </a:solidFill>
                <a:effectLst/>
                <a:uFillTx/>
                <a:latin typeface="+mn-lt"/>
                <a:ea typeface="+mn-ea"/>
                <a:cs typeface="+mn-cs"/>
                <a:sym typeface="Interstate"/>
              </a:rPr>
              <a:t>örneklemli</a:t>
            </a:r>
            <a:r>
              <a:rPr kumimoji="0" lang="tr-TR" sz="5600" b="0" i="0" u="none" strike="noStrike" cap="none" spc="0" normalizeH="0" baseline="0" dirty="0">
                <a:ln>
                  <a:noFill/>
                </a:ln>
                <a:solidFill>
                  <a:srgbClr val="000000"/>
                </a:solidFill>
                <a:effectLst/>
                <a:uFillTx/>
                <a:latin typeface="+mn-lt"/>
                <a:ea typeface="+mn-ea"/>
                <a:cs typeface="+mn-cs"/>
                <a:sym typeface="Interstate"/>
              </a:rPr>
              <a:t> Hipotez Testleri</a:t>
            </a:r>
          </a:p>
          <a:p>
            <a:pPr marL="0" marR="0" indent="0" algn="l" defTabSz="914400" rtl="0" fontAlgn="auto" latinLnBrk="0" hangingPunct="0">
              <a:lnSpc>
                <a:spcPct val="110000"/>
              </a:lnSpc>
              <a:spcBef>
                <a:spcPts val="2000"/>
              </a:spcBef>
              <a:spcAft>
                <a:spcPts val="0"/>
              </a:spcAft>
              <a:buClrTx/>
              <a:buSzPct val="100000"/>
              <a:buNone/>
              <a:tabLst/>
            </a:pPr>
            <a:r>
              <a:rPr kumimoji="0" lang="tr-TR" sz="5600" b="0" i="0" u="none" strike="noStrike" cap="none" spc="0" normalizeH="0" baseline="0" dirty="0">
                <a:ln>
                  <a:noFill/>
                </a:ln>
                <a:solidFill>
                  <a:srgbClr val="000000"/>
                </a:solidFill>
                <a:effectLst/>
                <a:uFillTx/>
                <a:latin typeface="+mn-lt"/>
                <a:ea typeface="+mn-ea"/>
                <a:cs typeface="+mn-cs"/>
                <a:sym typeface="Interstate"/>
              </a:rPr>
              <a:t>Bağımlı Gruplarda t testi</a:t>
            </a:r>
            <a:endParaRPr kumimoji="0" lang="en-US" sz="5600" b="0" i="0" u="none" strike="noStrike" cap="none" spc="0" normalizeH="0" baseline="0" dirty="0">
              <a:ln>
                <a:noFill/>
              </a:ln>
              <a:solidFill>
                <a:srgbClr val="000000"/>
              </a:solidFill>
              <a:effectLst/>
              <a:uFillTx/>
              <a:latin typeface="+mn-lt"/>
              <a:ea typeface="+mn-ea"/>
              <a:cs typeface="+mn-cs"/>
              <a:sym typeface="Interstate"/>
            </a:endParaRPr>
          </a:p>
        </p:txBody>
      </p:sp>
    </p:spTree>
    <p:extLst>
      <p:ext uri="{BB962C8B-B14F-4D97-AF65-F5344CB8AC3E}">
        <p14:creationId xmlns:p14="http://schemas.microsoft.com/office/powerpoint/2010/main" val="965688396"/>
      </p:ext>
    </p:extLst>
  </p:cSld>
  <p:clrMapOvr>
    <a:masterClrMapping/>
  </p:clrMapOvr>
  <mc:AlternateContent xmlns:mc="http://schemas.openxmlformats.org/markup-compatibility/2006" xmlns:p14="http://schemas.microsoft.com/office/powerpoint/2010/main">
    <mc:Choice Requires="p14">
      <p:transition spd="slow" p14:dur="1400" advClick="0">
        <p14:ripple/>
      </p:transition>
    </mc:Choice>
    <mc:Fallback xmlns="">
      <p:transition spd="slow" advClick="0">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97E1914-3811-4236-8A93-9A141DA0F098}"/>
              </a:ext>
            </a:extLst>
          </p:cNvPr>
          <p:cNvSpPr txBox="1"/>
          <p:nvPr/>
        </p:nvSpPr>
        <p:spPr>
          <a:xfrm>
            <a:off x="1159042" y="1852863"/>
            <a:ext cx="22065915" cy="10532112"/>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t">
            <a:spAutoFit/>
          </a:bodyPr>
          <a:lstStyle/>
          <a:p>
            <a:pPr marL="0" marR="0" indent="0" algn="l" defTabSz="914400" rtl="0" fontAlgn="auto" latinLnBrk="0" hangingPunct="0">
              <a:lnSpc>
                <a:spcPct val="110000"/>
              </a:lnSpc>
              <a:spcBef>
                <a:spcPts val="2000"/>
              </a:spcBef>
              <a:spcAft>
                <a:spcPts val="0"/>
              </a:spcAft>
              <a:buClrTx/>
              <a:buSzPct val="100000"/>
              <a:buNone/>
              <a:tabLst/>
            </a:pPr>
            <a:r>
              <a:rPr kumimoji="0" lang="tr-TR" sz="5600" b="1" i="0" u="none" strike="noStrike" cap="none" spc="0" normalizeH="0" baseline="0" dirty="0">
                <a:ln>
                  <a:noFill/>
                </a:ln>
                <a:solidFill>
                  <a:srgbClr val="000000"/>
                </a:solidFill>
                <a:effectLst/>
                <a:uFillTx/>
                <a:latin typeface="+mn-lt"/>
                <a:ea typeface="+mn-ea"/>
                <a:cs typeface="+mn-cs"/>
                <a:sym typeface="Interstate"/>
              </a:rPr>
              <a:t>2</a:t>
            </a:r>
            <a:r>
              <a:rPr kumimoji="0" lang="tr-TR" sz="5400" b="1" i="0" u="none" strike="noStrike" cap="none" spc="0" normalizeH="0" baseline="0" dirty="0">
                <a:ln>
                  <a:noFill/>
                </a:ln>
                <a:solidFill>
                  <a:srgbClr val="000000"/>
                </a:solidFill>
                <a:effectLst/>
                <a:uFillTx/>
                <a:latin typeface="+mn-lt"/>
                <a:ea typeface="+mn-ea"/>
                <a:cs typeface="+mn-cs"/>
                <a:sym typeface="Interstate"/>
              </a:rPr>
              <a:t>. Hipotezlerin Kurulması</a:t>
            </a:r>
          </a:p>
          <a:p>
            <a:pPr eaLnBrk="1" hangingPunct="1">
              <a:lnSpc>
                <a:spcPct val="80000"/>
              </a:lnSpc>
              <a:buFont typeface="Wingdings" panose="05000000000000000000" pitchFamily="2" charset="2"/>
              <a:buNone/>
            </a:pPr>
            <a:r>
              <a:rPr lang="tr-TR" altLang="tr-TR" sz="4800" dirty="0"/>
              <a:t>Araştırmacılar, iki uygulama arasında evrende bir fark olup olmadığı ile, yani fark puanları ile ilgilenirler. </a:t>
            </a:r>
          </a:p>
          <a:p>
            <a:pPr eaLnBrk="1" hangingPunct="1">
              <a:lnSpc>
                <a:spcPct val="80000"/>
              </a:lnSpc>
              <a:buFont typeface="Wingdings" panose="05000000000000000000" pitchFamily="2" charset="2"/>
              <a:buNone/>
            </a:pPr>
            <a:r>
              <a:rPr lang="tr-TR" altLang="tr-TR" sz="4800" dirty="0"/>
              <a:t>Evrendeki fark puanlarının ortalaması: </a:t>
            </a:r>
            <a:r>
              <a:rPr lang="el-GR" altLang="tr-TR" sz="4800" dirty="0">
                <a:cs typeface="Arial" panose="020B0604020202020204" pitchFamily="34" charset="0"/>
              </a:rPr>
              <a:t>μ</a:t>
            </a:r>
            <a:r>
              <a:rPr lang="tr-TR" altLang="tr-TR" sz="4800" baseline="-25000" dirty="0">
                <a:cs typeface="Arial" panose="020B0604020202020204" pitchFamily="34" charset="0"/>
              </a:rPr>
              <a:t>D</a:t>
            </a:r>
          </a:p>
          <a:p>
            <a:pPr eaLnBrk="1" hangingPunct="1">
              <a:lnSpc>
                <a:spcPct val="80000"/>
              </a:lnSpc>
              <a:buFont typeface="Wingdings" panose="05000000000000000000" pitchFamily="2" charset="2"/>
              <a:buNone/>
            </a:pPr>
            <a:endParaRPr lang="tr-TR" altLang="tr-TR" sz="4800" dirty="0">
              <a:cs typeface="Arial" panose="020B0604020202020204" pitchFamily="34" charset="0"/>
            </a:endParaRPr>
          </a:p>
          <a:p>
            <a:pPr eaLnBrk="1" hangingPunct="1">
              <a:lnSpc>
                <a:spcPct val="80000"/>
              </a:lnSpc>
              <a:buFont typeface="Wingdings" panose="05000000000000000000" pitchFamily="2" charset="2"/>
              <a:buNone/>
            </a:pPr>
            <a:r>
              <a:rPr lang="tr-TR" altLang="tr-TR" sz="4800" dirty="0">
                <a:cs typeface="Arial" panose="020B0604020202020204" pitchFamily="34" charset="0"/>
              </a:rPr>
              <a:t>H</a:t>
            </a:r>
            <a:r>
              <a:rPr lang="tr-TR" altLang="tr-TR" sz="4800" baseline="-25000" dirty="0">
                <a:cs typeface="Arial" panose="020B0604020202020204" pitchFamily="34" charset="0"/>
              </a:rPr>
              <a:t>0</a:t>
            </a:r>
            <a:r>
              <a:rPr lang="tr-TR" altLang="tr-TR" sz="4800" dirty="0">
                <a:cs typeface="Arial" panose="020B0604020202020204" pitchFamily="34" charset="0"/>
              </a:rPr>
              <a:t>: </a:t>
            </a:r>
            <a:r>
              <a:rPr lang="el-GR" altLang="tr-TR" sz="4800" dirty="0">
                <a:cs typeface="Arial" panose="020B0604020202020204" pitchFamily="34" charset="0"/>
              </a:rPr>
              <a:t>μ</a:t>
            </a:r>
            <a:r>
              <a:rPr lang="tr-TR" altLang="tr-TR" sz="4800" baseline="-25000" dirty="0">
                <a:cs typeface="Arial" panose="020B0604020202020204" pitchFamily="34" charset="0"/>
              </a:rPr>
              <a:t>D</a:t>
            </a:r>
            <a:r>
              <a:rPr lang="tr-TR" altLang="tr-TR" sz="4800" dirty="0">
                <a:cs typeface="Arial" panose="020B0604020202020204" pitchFamily="34" charset="0"/>
              </a:rPr>
              <a:t>=0 </a:t>
            </a:r>
          </a:p>
          <a:p>
            <a:pPr eaLnBrk="1" hangingPunct="1">
              <a:lnSpc>
                <a:spcPct val="80000"/>
              </a:lnSpc>
              <a:buFont typeface="Wingdings" panose="05000000000000000000" pitchFamily="2" charset="2"/>
              <a:buNone/>
            </a:pPr>
            <a:r>
              <a:rPr lang="tr-TR" altLang="tr-TR" sz="4800" dirty="0"/>
              <a:t>Sıfır hipotezine göre, tüm evrendeki fark puanlarının ortalaması sıfırdır. Bazı bireyler pozitif fark puanlarına bazıları ise negatif fark puanlarına sahip olabilir; ancak bu farklar şans eseri oluşmuş, sistematik olmayan farklardır ve ortalamaları sıfırdır. </a:t>
            </a:r>
          </a:p>
          <a:p>
            <a:pPr eaLnBrk="1" hangingPunct="1">
              <a:lnSpc>
                <a:spcPct val="80000"/>
              </a:lnSpc>
              <a:buFont typeface="Wingdings" panose="05000000000000000000" pitchFamily="2" charset="2"/>
              <a:buNone/>
            </a:pPr>
            <a:endParaRPr lang="tr-TR" altLang="tr-TR" sz="4800" dirty="0">
              <a:cs typeface="Arial" panose="020B0604020202020204" pitchFamily="34" charset="0"/>
            </a:endParaRPr>
          </a:p>
          <a:p>
            <a:pPr eaLnBrk="1" hangingPunct="1">
              <a:lnSpc>
                <a:spcPct val="80000"/>
              </a:lnSpc>
              <a:buFont typeface="Wingdings" panose="05000000000000000000" pitchFamily="2" charset="2"/>
              <a:buNone/>
            </a:pPr>
            <a:r>
              <a:rPr lang="tr-TR" altLang="tr-TR" sz="4800" dirty="0">
                <a:cs typeface="Arial" panose="020B0604020202020204" pitchFamily="34" charset="0"/>
              </a:rPr>
              <a:t>H</a:t>
            </a:r>
            <a:r>
              <a:rPr lang="tr-TR" altLang="tr-TR" sz="4800" baseline="-25000" dirty="0">
                <a:cs typeface="Arial" panose="020B0604020202020204" pitchFamily="34" charset="0"/>
              </a:rPr>
              <a:t>1</a:t>
            </a:r>
            <a:r>
              <a:rPr lang="tr-TR" altLang="tr-TR" sz="4800" dirty="0">
                <a:cs typeface="Arial" panose="020B0604020202020204" pitchFamily="34" charset="0"/>
              </a:rPr>
              <a:t>: </a:t>
            </a:r>
            <a:r>
              <a:rPr lang="el-GR" altLang="tr-TR" sz="4800" dirty="0">
                <a:cs typeface="Arial" panose="020B0604020202020204" pitchFamily="34" charset="0"/>
              </a:rPr>
              <a:t>μ</a:t>
            </a:r>
            <a:r>
              <a:rPr lang="tr-TR" altLang="tr-TR" sz="4800" baseline="-25000" dirty="0">
                <a:cs typeface="Arial" panose="020B0604020202020204" pitchFamily="34" charset="0"/>
              </a:rPr>
              <a:t>D</a:t>
            </a:r>
            <a:r>
              <a:rPr lang="tr-TR" altLang="tr-TR" sz="4800" dirty="0">
                <a:cs typeface="Arial" panose="020B0604020202020204" pitchFamily="34" charset="0"/>
              </a:rPr>
              <a:t>≠0 </a:t>
            </a:r>
          </a:p>
          <a:p>
            <a:pPr eaLnBrk="1" hangingPunct="1">
              <a:lnSpc>
                <a:spcPct val="80000"/>
              </a:lnSpc>
              <a:buFont typeface="Wingdings" panose="05000000000000000000" pitchFamily="2" charset="2"/>
              <a:buNone/>
            </a:pPr>
            <a:r>
              <a:rPr lang="tr-TR" altLang="tr-TR" sz="4800" dirty="0">
                <a:cs typeface="Arial" panose="020B0604020202020204" pitchFamily="34" charset="0"/>
              </a:rPr>
              <a:t>Uygulamalardan birine ait puanlar sistematik bir şekilde diğer uygulamaya ait puanlardan yüksektir (düşüktür). </a:t>
            </a:r>
            <a:endParaRPr kumimoji="0" lang="tr-TR" sz="4800" b="0" i="0" u="none" strike="noStrike" cap="none" spc="0" normalizeH="0" baseline="0" dirty="0">
              <a:ln>
                <a:noFill/>
              </a:ln>
              <a:solidFill>
                <a:srgbClr val="000000"/>
              </a:solidFill>
              <a:effectLst/>
              <a:uFillTx/>
              <a:latin typeface="+mn-lt"/>
              <a:ea typeface="+mn-ea"/>
              <a:cs typeface="+mn-cs"/>
              <a:sym typeface="Interstate"/>
            </a:endParaRPr>
          </a:p>
        </p:txBody>
      </p:sp>
    </p:spTree>
    <p:extLst>
      <p:ext uri="{BB962C8B-B14F-4D97-AF65-F5344CB8AC3E}">
        <p14:creationId xmlns:p14="http://schemas.microsoft.com/office/powerpoint/2010/main" val="307130669"/>
      </p:ext>
    </p:extLst>
  </p:cSld>
  <p:clrMapOvr>
    <a:masterClrMapping/>
  </p:clrMapOvr>
  <mc:AlternateContent xmlns:mc="http://schemas.openxmlformats.org/markup-compatibility/2006" xmlns:p14="http://schemas.microsoft.com/office/powerpoint/2010/main">
    <mc:Choice Requires="p14">
      <p:transition spd="slow" p14:dur="1400" advClick="0">
        <p14:ripple/>
      </p:transition>
    </mc:Choice>
    <mc:Fallback xmlns="">
      <p:transition spd="slow" advClick="0">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F44B4C27-6CFE-4B29-AE15-3694A89E426A}"/>
                  </a:ext>
                </a:extLst>
              </p:cNvPr>
              <p:cNvSpPr txBox="1"/>
              <p:nvPr/>
            </p:nvSpPr>
            <p:spPr>
              <a:xfrm>
                <a:off x="1227221" y="1564105"/>
                <a:ext cx="21464337" cy="12325423"/>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t">
                <a:spAutoFit/>
              </a:bodyPr>
              <a:lstStyle/>
              <a:p>
                <a:pPr marL="0" marR="0" indent="0" algn="l" defTabSz="914400" rtl="0" fontAlgn="auto" latinLnBrk="0" hangingPunct="0">
                  <a:lnSpc>
                    <a:spcPct val="110000"/>
                  </a:lnSpc>
                  <a:spcBef>
                    <a:spcPts val="2000"/>
                  </a:spcBef>
                  <a:spcAft>
                    <a:spcPts val="0"/>
                  </a:spcAft>
                  <a:buClrTx/>
                  <a:buSzPct val="100000"/>
                  <a:buNone/>
                  <a:tabLst/>
                </a:pPr>
                <a:r>
                  <a:rPr kumimoji="0" lang="tr-TR" sz="5600" b="1" i="0" u="none" strike="noStrike" cap="none" spc="0" normalizeH="0" baseline="0" dirty="0" smtClean="0">
                    <a:ln>
                      <a:noFill/>
                    </a:ln>
                    <a:solidFill>
                      <a:srgbClr val="000000"/>
                    </a:solidFill>
                    <a:effectLst/>
                    <a:uFillTx/>
                    <a:latin typeface="+mn-lt"/>
                    <a:ea typeface="+mn-ea"/>
                    <a:cs typeface="+mn-cs"/>
                    <a:sym typeface="Interstate"/>
                  </a:rPr>
                  <a:t>3. Karar kuralının belirlenmesi</a:t>
                </a:r>
              </a:p>
              <a:p>
                <a:r>
                  <a:rPr lang="tr-TR" sz="4400" i="1" dirty="0"/>
                  <a:t>Alfa değerinin seçilmesi</a:t>
                </a:r>
                <a:r>
                  <a:rPr lang="tr-TR" sz="4400" dirty="0"/>
                  <a:t>: Alfa değeri 0.05 olsun</a:t>
                </a:r>
              </a:p>
              <a:p>
                <a:r>
                  <a:rPr lang="tr-TR" sz="4400" i="1" dirty="0"/>
                  <a:t>Kritik t değerlerinin belirlenmesi</a:t>
                </a:r>
                <a:r>
                  <a:rPr lang="tr-TR" sz="4400" dirty="0"/>
                  <a:t>: Testimiz yönsüz olduğundan t tablosunda her iki uçtaki toplam alanın 0.05 (veya her bir uçtaki alanın 0.025 olduğu sütun)  olduğu sütun ile Serbestlik derecesi = 4-1= 3 (Toplamda 4 fark puanımız var bu nedenle N=4)  olan satırda yer alan t değeri okunur. Bu değer 3.183’tür. </a:t>
                </a:r>
              </a:p>
              <a:p>
                <a:r>
                  <a:rPr lang="tr-TR" sz="4400" u="sng" dirty="0"/>
                  <a:t>Kritik t değerleri </a:t>
                </a:r>
                <a:r>
                  <a:rPr lang="tr-TR" sz="4400" dirty="0"/>
                  <a:t>-3.183 ve 3.183 </a:t>
                </a:r>
                <a:r>
                  <a:rPr lang="tr-TR" sz="4400" dirty="0" err="1"/>
                  <a:t>dir</a:t>
                </a:r>
                <a:r>
                  <a:rPr lang="tr-TR" sz="4400" dirty="0"/>
                  <a:t>.</a:t>
                </a:r>
              </a:p>
              <a:p>
                <a:r>
                  <a:rPr lang="tr-TR" sz="4400" dirty="0"/>
                  <a:t>Karar kuralı: </a:t>
                </a:r>
              </a:p>
              <a:p>
                <a:pPr lvl="2"/>
                <a:r>
                  <a:rPr lang="tr-TR" sz="4400" dirty="0"/>
                  <a:t>Örneklemden elde edilecek olan t istatistiği kritik değer olan 3.183’den büyük veya - 3.183’den küçük olursa H0 reddedilir.</a:t>
                </a:r>
              </a:p>
              <a:p>
                <a:pPr lvl="2"/>
                <a:r>
                  <a:rPr lang="tr-TR" sz="4400" dirty="0"/>
                  <a:t>Örneklemden elde edilecek olan t istatistiği - 3.183 ile 3.183 aralığında olursa </a:t>
                </a:r>
                <a14:m>
                  <m:oMath xmlns:m="http://schemas.openxmlformats.org/officeDocument/2006/math">
                    <m:sSub>
                      <m:sSubPr>
                        <m:ctrlPr>
                          <a:rPr lang="tr-TR" sz="4400" i="1" dirty="0" smtClean="0">
                            <a:latin typeface="Cambria Math" panose="02040503050406030204" pitchFamily="18" charset="0"/>
                          </a:rPr>
                        </m:ctrlPr>
                      </m:sSubPr>
                      <m:e>
                        <m:r>
                          <a:rPr lang="tr-TR" sz="4400" b="0" i="1" dirty="0" smtClean="0">
                            <a:latin typeface="Cambria Math" panose="02040503050406030204" pitchFamily="18" charset="0"/>
                          </a:rPr>
                          <m:t>𝐻</m:t>
                        </m:r>
                      </m:e>
                      <m:sub>
                        <m:r>
                          <a:rPr lang="tr-TR" sz="4400" b="0" i="1" dirty="0" smtClean="0">
                            <a:latin typeface="Cambria Math" panose="02040503050406030204" pitchFamily="18" charset="0"/>
                          </a:rPr>
                          <m:t>0</m:t>
                        </m:r>
                      </m:sub>
                    </m:sSub>
                  </m:oMath>
                </a14:m>
                <a:r>
                  <a:rPr lang="tr-TR" sz="4400" dirty="0"/>
                  <a:t> kabul edilir. </a:t>
                </a:r>
              </a:p>
              <a:p>
                <a:pPr marL="0" marR="0" indent="0" algn="l" defTabSz="914400" rtl="0" fontAlgn="auto" latinLnBrk="0" hangingPunct="0">
                  <a:lnSpc>
                    <a:spcPct val="110000"/>
                  </a:lnSpc>
                  <a:spcBef>
                    <a:spcPts val="2000"/>
                  </a:spcBef>
                  <a:spcAft>
                    <a:spcPts val="0"/>
                  </a:spcAft>
                  <a:buClrTx/>
                  <a:buSzPct val="100000"/>
                  <a:buNone/>
                  <a:tabLst/>
                </a:pPr>
                <a:endParaRPr kumimoji="0" lang="en-US" sz="5600" b="0" i="0" u="none" strike="noStrike" cap="none" spc="0" normalizeH="0" baseline="0" dirty="0">
                  <a:ln>
                    <a:noFill/>
                  </a:ln>
                  <a:solidFill>
                    <a:srgbClr val="000000"/>
                  </a:solidFill>
                  <a:effectLst/>
                  <a:uFillTx/>
                  <a:latin typeface="+mn-lt"/>
                  <a:ea typeface="+mn-ea"/>
                  <a:cs typeface="+mn-cs"/>
                  <a:sym typeface="Interstate"/>
                </a:endParaRPr>
              </a:p>
            </p:txBody>
          </p:sp>
        </mc:Choice>
        <mc:Fallback xmlns="">
          <p:sp>
            <p:nvSpPr>
              <p:cNvPr id="3" name="TextBox 2">
                <a:extLst>
                  <a:ext uri="{FF2B5EF4-FFF2-40B4-BE49-F238E27FC236}">
                    <a16:creationId xmlns:a16="http://schemas.microsoft.com/office/drawing/2014/main" id="{F44B4C27-6CFE-4B29-AE15-3694A89E426A}"/>
                  </a:ext>
                </a:extLst>
              </p:cNvPr>
              <p:cNvSpPr txBox="1">
                <a:spLocks noRot="1" noChangeAspect="1" noMove="1" noResize="1" noEditPoints="1" noAdjustHandles="1" noChangeArrowheads="1" noChangeShapeType="1" noTextEdit="1"/>
              </p:cNvSpPr>
              <p:nvPr/>
            </p:nvSpPr>
            <p:spPr>
              <a:xfrm>
                <a:off x="1227221" y="1564105"/>
                <a:ext cx="21464337" cy="12325423"/>
              </a:xfrm>
              <a:prstGeom prst="rect">
                <a:avLst/>
              </a:prstGeom>
              <a:blipFill>
                <a:blip r:embed="rId2"/>
                <a:stretch>
                  <a:fillRect l="-1562"/>
                </a:stretch>
              </a:blipFill>
              <a:ln w="25400" cap="flat">
                <a:noFill/>
                <a:miter lim="400000"/>
              </a:ln>
              <a:effectLst/>
            </p:spPr>
            <p:txBody>
              <a:bodyPr/>
              <a:lstStyle/>
              <a:p>
                <a:r>
                  <a:rPr lang="tr-TR">
                    <a:noFill/>
                  </a:rPr>
                  <a:t> </a:t>
                </a:r>
              </a:p>
            </p:txBody>
          </p:sp>
        </mc:Fallback>
      </mc:AlternateContent>
    </p:spTree>
    <p:extLst>
      <p:ext uri="{BB962C8B-B14F-4D97-AF65-F5344CB8AC3E}">
        <p14:creationId xmlns:p14="http://schemas.microsoft.com/office/powerpoint/2010/main" val="193776575"/>
      </p:ext>
    </p:extLst>
  </p:cSld>
  <p:clrMapOvr>
    <a:masterClrMapping/>
  </p:clrMapOvr>
  <mc:AlternateContent xmlns:mc="http://schemas.openxmlformats.org/markup-compatibility/2006" xmlns:p14="http://schemas.microsoft.com/office/powerpoint/2010/main">
    <mc:Choice Requires="p14">
      <p:transition spd="slow" p14:dur="1400" advClick="0">
        <p14:ripple/>
      </p:transition>
    </mc:Choice>
    <mc:Fallback xmlns="">
      <p:transition spd="slow" advClick="0">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1169110-47DE-4BA2-A987-50376E53B9F6}"/>
                  </a:ext>
                </a:extLst>
              </p:cNvPr>
              <p:cNvSpPr txBox="1"/>
              <p:nvPr/>
            </p:nvSpPr>
            <p:spPr>
              <a:xfrm>
                <a:off x="1058779" y="2671011"/>
                <a:ext cx="22234358" cy="10062433"/>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t">
                <a:spAutoFit/>
              </a:bodyPr>
              <a:lstStyle/>
              <a:p>
                <a:pPr marL="0" indent="0">
                  <a:buNone/>
                </a:pPr>
                <a:r>
                  <a:rPr lang="tr-TR" b="1" dirty="0" smtClean="0"/>
                  <a:t>4. Örneklem istatistiğinin hesaplanması</a:t>
                </a:r>
              </a:p>
              <a:p>
                <a:r>
                  <a:rPr lang="tr-TR" altLang="tr-TR" sz="6000" dirty="0"/>
                  <a:t>Bağımlı örneklemlerde veri setini, X değerleri yerine fark puanları, yani D değerleri oluşturur.  Bu sebeple ilgilenilen evren ortalaması fark puanlarının ortalamasıdır (</a:t>
                </a:r>
                <a:r>
                  <a:rPr lang="el-GR" altLang="tr-TR" sz="6000" dirty="0">
                    <a:cs typeface="Arial" panose="020B0604020202020204" pitchFamily="34" charset="0"/>
                  </a:rPr>
                  <a:t>μ</a:t>
                </a:r>
                <a:r>
                  <a:rPr lang="tr-TR" altLang="tr-TR" sz="6000" baseline="-25000" dirty="0">
                    <a:cs typeface="Arial" panose="020B0604020202020204" pitchFamily="34" charset="0"/>
                  </a:rPr>
                  <a:t>D</a:t>
                </a:r>
                <a:r>
                  <a:rPr lang="tr-TR" altLang="tr-TR" sz="6000" dirty="0">
                    <a:cs typeface="Arial" panose="020B0604020202020204" pitchFamily="34" charset="0"/>
                  </a:rPr>
                  <a:t>=?)</a:t>
                </a:r>
                <a:r>
                  <a:rPr lang="tr-TR" altLang="tr-TR" sz="6000" dirty="0"/>
                  <a:t>.</a:t>
                </a: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𝑡</m:t>
                      </m:r>
                      <m:r>
                        <a:rPr lang="en-US" i="1">
                          <a:latin typeface="Cambria Math" panose="02040503050406030204" pitchFamily="18" charset="0"/>
                        </a:rPr>
                        <m:t>=</m:t>
                      </m:r>
                      <m:f>
                        <m:fPr>
                          <m:ctrlPr>
                            <a:rPr lang="en-US" i="1" smtClean="0">
                              <a:latin typeface="Cambria Math" panose="02040503050406030204" pitchFamily="18" charset="0"/>
                            </a:rPr>
                          </m:ctrlPr>
                        </m:fPr>
                        <m:num>
                          <m:r>
                            <a:rPr lang="tr-TR" b="0" i="1" smtClean="0">
                              <a:latin typeface="Cambria Math" panose="02040503050406030204" pitchFamily="18" charset="0"/>
                            </a:rPr>
                            <m:t>Ö</m:t>
                          </m:r>
                          <m:r>
                            <a:rPr lang="tr-TR" b="0" i="1" smtClean="0">
                              <a:latin typeface="Cambria Math" panose="02040503050406030204" pitchFamily="18" charset="0"/>
                            </a:rPr>
                            <m:t>𝑟𝑛𝑒𝑘𝑙𝑒𝑚</m:t>
                          </m:r>
                          <m:r>
                            <a:rPr lang="tr-TR" b="0" i="1" smtClean="0">
                              <a:latin typeface="Cambria Math" panose="02040503050406030204" pitchFamily="18" charset="0"/>
                            </a:rPr>
                            <m:t> İ</m:t>
                          </m:r>
                          <m:r>
                            <a:rPr lang="tr-TR" b="0" i="1" smtClean="0">
                              <a:latin typeface="Cambria Math" panose="02040503050406030204" pitchFamily="18" charset="0"/>
                            </a:rPr>
                            <m:t>𝑠𝑡𝑎𝑡𝑖𝑠𝑡𝑖</m:t>
                          </m:r>
                          <m:r>
                            <a:rPr lang="tr-TR" b="0" i="1" smtClean="0">
                              <a:latin typeface="Cambria Math" panose="02040503050406030204" pitchFamily="18" charset="0"/>
                            </a:rPr>
                            <m:t>ğ</m:t>
                          </m:r>
                          <m:r>
                            <a:rPr lang="tr-TR" b="0" i="1" smtClean="0">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h𝑖𝑝𝑜𝑡𝑒𝑧</m:t>
                          </m:r>
                          <m:r>
                            <a:rPr lang="tr-TR" b="0" i="1" smtClean="0">
                              <a:latin typeface="Cambria Math" panose="02040503050406030204" pitchFamily="18" charset="0"/>
                            </a:rPr>
                            <m:t> </m:t>
                          </m:r>
                          <m:r>
                            <a:rPr lang="tr-TR" b="0" i="1" smtClean="0">
                              <a:latin typeface="Cambria Math" panose="02040503050406030204" pitchFamily="18" charset="0"/>
                            </a:rPr>
                            <m:t>𝑒𝑑𝑖𝑙𝑒𝑛</m:t>
                          </m:r>
                          <m:r>
                            <a:rPr lang="tr-TR" b="0" i="1" smtClean="0">
                              <a:latin typeface="Cambria Math" panose="02040503050406030204" pitchFamily="18" charset="0"/>
                            </a:rPr>
                            <m:t> </m:t>
                          </m:r>
                          <m:r>
                            <a:rPr lang="tr-TR" b="0" i="1" smtClean="0">
                              <a:latin typeface="Cambria Math" panose="02040503050406030204" pitchFamily="18" charset="0"/>
                            </a:rPr>
                            <m:t>𝑒𝑣𝑟𝑒𝑛</m:t>
                          </m:r>
                          <m:r>
                            <a:rPr lang="tr-TR" b="0" i="1" smtClean="0">
                              <a:latin typeface="Cambria Math" panose="02040503050406030204" pitchFamily="18" charset="0"/>
                            </a:rPr>
                            <m:t> </m:t>
                          </m:r>
                          <m:r>
                            <a:rPr lang="tr-TR" b="0" i="1" smtClean="0">
                              <a:latin typeface="Cambria Math" panose="02040503050406030204" pitchFamily="18" charset="0"/>
                            </a:rPr>
                            <m:t>𝑝𝑎𝑟𝑎𝑚𝑒𝑡𝑟𝑒𝑠𝑖</m:t>
                          </m:r>
                        </m:num>
                        <m:den>
                          <m:r>
                            <a:rPr lang="tr-TR" b="0" i="1" smtClean="0">
                              <a:latin typeface="Cambria Math" panose="02040503050406030204" pitchFamily="18" charset="0"/>
                            </a:rPr>
                            <m:t>𝐾𝑒𝑠𝑡𝑖𝑟𝑖𝑙𝑒𝑛</m:t>
                          </m:r>
                          <m:r>
                            <a:rPr lang="tr-TR" b="0" i="1" smtClean="0">
                              <a:latin typeface="Cambria Math" panose="02040503050406030204" pitchFamily="18" charset="0"/>
                            </a:rPr>
                            <m:t> </m:t>
                          </m:r>
                          <m:r>
                            <a:rPr lang="tr-TR" b="0" i="1" smtClean="0">
                              <a:latin typeface="Cambria Math" panose="02040503050406030204" pitchFamily="18" charset="0"/>
                            </a:rPr>
                            <m:t>𝑠𝑡𝑎𝑛𝑑𝑎𝑟𝑡</m:t>
                          </m:r>
                          <m:r>
                            <a:rPr lang="tr-TR" b="0" i="1" smtClean="0">
                              <a:latin typeface="Cambria Math" panose="02040503050406030204" pitchFamily="18" charset="0"/>
                            </a:rPr>
                            <m:t> </m:t>
                          </m:r>
                          <m:r>
                            <a:rPr lang="tr-TR" b="0" i="1" smtClean="0">
                              <a:latin typeface="Cambria Math" panose="02040503050406030204" pitchFamily="18" charset="0"/>
                            </a:rPr>
                            <m:t>h𝑎𝑡𝑎</m:t>
                          </m:r>
                        </m:den>
                      </m:f>
                    </m:oMath>
                  </m:oMathPara>
                </a14:m>
                <a:endParaRPr lang="tr-TR" i="1" dirty="0"/>
              </a:p>
              <a:p>
                <a:pPr marL="0" indent="0">
                  <a:buNone/>
                </a:pPr>
                <a14:m>
                  <m:oMathPara xmlns:m="http://schemas.openxmlformats.org/officeDocument/2006/math">
                    <m:oMathParaPr>
                      <m:jc m:val="centerGroup"/>
                    </m:oMathParaPr>
                    <m:oMath xmlns:m="http://schemas.openxmlformats.org/officeDocument/2006/math">
                      <m:r>
                        <a:rPr lang="tr-TR" b="0" i="1" smtClean="0">
                          <a:latin typeface="Cambria Math" panose="02040503050406030204" pitchFamily="18" charset="0"/>
                        </a:rPr>
                        <m:t>𝑡</m:t>
                      </m:r>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tr-TR" b="0" i="1" smtClean="0">
                                      <a:latin typeface="Cambria Math" panose="02040503050406030204" pitchFamily="18" charset="0"/>
                                    </a:rPr>
                                    <m:t>𝑋</m:t>
                                  </m:r>
                                </m:e>
                              </m:acc>
                            </m:e>
                            <m:sub>
                              <m:r>
                                <a:rPr lang="en-US" i="1">
                                  <a:latin typeface="Cambria Math" panose="02040503050406030204" pitchFamily="18" charset="0"/>
                                </a:rPr>
                                <m:t>𝐷</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𝜇</m:t>
                              </m:r>
                            </m:e>
                            <m:sub>
                              <m:r>
                                <a:rPr lang="en-US" i="1">
                                  <a:latin typeface="Cambria Math" panose="02040503050406030204" pitchFamily="18" charset="0"/>
                                </a:rPr>
                                <m:t>𝐷</m:t>
                              </m:r>
                            </m:sub>
                          </m:sSub>
                        </m:num>
                        <m:den>
                          <m:sSub>
                            <m:sSubPr>
                              <m:ctrlPr>
                                <a:rPr lang="en-US" i="1">
                                  <a:latin typeface="Cambria Math" panose="02040503050406030204" pitchFamily="18" charset="0"/>
                                </a:rPr>
                              </m:ctrlPr>
                            </m:sSubPr>
                            <m:e>
                              <m:r>
                                <a:rPr lang="en-US" i="1">
                                  <a:latin typeface="Cambria Math" panose="02040503050406030204" pitchFamily="18" charset="0"/>
                                </a:rPr>
                                <m:t>𝑠</m:t>
                              </m:r>
                            </m:e>
                            <m:sub>
                              <m:sSub>
                                <m:sSubPr>
                                  <m:ctrlPr>
                                    <a:rPr lang="en-US" i="1">
                                      <a:latin typeface="Cambria Math" panose="02040503050406030204" pitchFamily="18" charset="0"/>
                                    </a:rPr>
                                  </m:ctrlPr>
                                </m:sSubPr>
                                <m:e>
                                  <m:acc>
                                    <m:accPr>
                                      <m:chr m:val="̅"/>
                                      <m:ctrlPr>
                                        <a:rPr lang="en-US" b="0" i="1" smtClean="0">
                                          <a:latin typeface="Cambria Math" panose="02040503050406030204" pitchFamily="18" charset="0"/>
                                        </a:rPr>
                                      </m:ctrlPr>
                                    </m:accPr>
                                    <m:e>
                                      <m:r>
                                        <a:rPr lang="tr-TR" b="0" i="1" smtClean="0">
                                          <a:latin typeface="Cambria Math" panose="02040503050406030204" pitchFamily="18" charset="0"/>
                                        </a:rPr>
                                        <m:t>𝑋</m:t>
                                      </m:r>
                                    </m:e>
                                  </m:acc>
                                </m:e>
                                <m:sub>
                                  <m:r>
                                    <a:rPr lang="en-US" i="1">
                                      <a:latin typeface="Cambria Math" panose="02040503050406030204" pitchFamily="18" charset="0"/>
                                    </a:rPr>
                                    <m:t>𝐷</m:t>
                                  </m:r>
                                </m:sub>
                              </m:sSub>
                            </m:sub>
                          </m:sSub>
                        </m:den>
                      </m:f>
                    </m:oMath>
                  </m:oMathPara>
                </a14:m>
                <a:endParaRPr lang="en-US" dirty="0"/>
              </a:p>
              <a:p>
                <a:pPr marL="0" indent="0">
                  <a:buNone/>
                </a:pPr>
                <a:endParaRPr kumimoji="0" lang="en-US" sz="5600" b="0" i="0" u="none" strike="noStrike" cap="none" spc="0" normalizeH="0" baseline="0" dirty="0">
                  <a:ln>
                    <a:noFill/>
                  </a:ln>
                  <a:solidFill>
                    <a:srgbClr val="000000"/>
                  </a:solidFill>
                  <a:effectLst/>
                  <a:uFillTx/>
                  <a:latin typeface="+mn-lt"/>
                  <a:ea typeface="+mn-ea"/>
                  <a:cs typeface="+mn-cs"/>
                  <a:sym typeface="Interstate"/>
                </a:endParaRPr>
              </a:p>
            </p:txBody>
          </p:sp>
        </mc:Choice>
        <mc:Fallback xmlns="">
          <p:sp>
            <p:nvSpPr>
              <p:cNvPr id="2" name="TextBox 1">
                <a:extLst>
                  <a:ext uri="{FF2B5EF4-FFF2-40B4-BE49-F238E27FC236}">
                    <a16:creationId xmlns:a16="http://schemas.microsoft.com/office/drawing/2014/main" id="{51169110-47DE-4BA2-A987-50376E53B9F6}"/>
                  </a:ext>
                </a:extLst>
              </p:cNvPr>
              <p:cNvSpPr txBox="1">
                <a:spLocks noRot="1" noChangeAspect="1" noMove="1" noResize="1" noEditPoints="1" noAdjustHandles="1" noChangeArrowheads="1" noChangeShapeType="1" noTextEdit="1"/>
              </p:cNvSpPr>
              <p:nvPr/>
            </p:nvSpPr>
            <p:spPr>
              <a:xfrm>
                <a:off x="1058779" y="2671011"/>
                <a:ext cx="22234358" cy="10062433"/>
              </a:xfrm>
              <a:prstGeom prst="rect">
                <a:avLst/>
              </a:prstGeom>
              <a:blipFill>
                <a:blip r:embed="rId2"/>
                <a:stretch>
                  <a:fillRect l="-1536"/>
                </a:stretch>
              </a:blipFill>
              <a:ln w="25400" cap="flat">
                <a:noFill/>
                <a:miter lim="400000"/>
              </a:ln>
              <a:effectLst/>
            </p:spPr>
            <p:txBody>
              <a:bodyPr/>
              <a:lstStyle/>
              <a:p>
                <a:r>
                  <a:rPr lang="tr-TR">
                    <a:noFill/>
                  </a:rPr>
                  <a:t> </a:t>
                </a:r>
              </a:p>
            </p:txBody>
          </p:sp>
        </mc:Fallback>
      </mc:AlternateContent>
    </p:spTree>
    <p:extLst>
      <p:ext uri="{BB962C8B-B14F-4D97-AF65-F5344CB8AC3E}">
        <p14:creationId xmlns:p14="http://schemas.microsoft.com/office/powerpoint/2010/main" val="527544653"/>
      </p:ext>
    </p:extLst>
  </p:cSld>
  <p:clrMapOvr>
    <a:masterClrMapping/>
  </p:clrMapOvr>
  <mc:AlternateContent xmlns:mc="http://schemas.openxmlformats.org/markup-compatibility/2006" xmlns:p14="http://schemas.microsoft.com/office/powerpoint/2010/main">
    <mc:Choice Requires="p14">
      <p:transition spd="slow" p14:dur="1400" advClick="0">
        <p14:ripple/>
      </p:transition>
    </mc:Choice>
    <mc:Fallback xmlns="">
      <p:transition spd="slow" advClick="0">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0422BA96-E890-44A3-A58A-96534684A7F0}"/>
                  </a:ext>
                </a:extLst>
              </p:cNvPr>
              <p:cNvSpPr txBox="1"/>
              <p:nvPr/>
            </p:nvSpPr>
            <p:spPr>
              <a:xfrm>
                <a:off x="1179095" y="2719137"/>
                <a:ext cx="21753094" cy="10969539"/>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t">
                <a:spAutoFit/>
              </a:bodyPr>
              <a:lstStyle/>
              <a:p>
                <a:pPr marL="0" indent="0">
                  <a:buNone/>
                </a:pPr>
                <a:r>
                  <a:rPr lang="tr-TR" sz="4800" u="sng" dirty="0"/>
                  <a:t>Standart hatanın hesaplanması: </a:t>
                </a:r>
              </a:p>
              <a:p>
                <a:r>
                  <a:rPr lang="en-US" sz="4800" dirty="0"/>
                  <a:t>S</a:t>
                </a:r>
                <a:r>
                  <a:rPr lang="tr-TR" sz="4800" dirty="0"/>
                  <a:t>H</a:t>
                </a:r>
                <a:r>
                  <a:rPr lang="en-US" sz="4800" dirty="0"/>
                  <a:t>=</a:t>
                </a:r>
                <a14:m>
                  <m:oMath xmlns:m="http://schemas.openxmlformats.org/officeDocument/2006/math">
                    <m:sSub>
                      <m:sSubPr>
                        <m:ctrlPr>
                          <a:rPr lang="en-US" sz="4800" i="1">
                            <a:latin typeface="Cambria Math" panose="02040503050406030204" pitchFamily="18" charset="0"/>
                          </a:rPr>
                        </m:ctrlPr>
                      </m:sSubPr>
                      <m:e>
                        <m:r>
                          <a:rPr lang="en-US" sz="4800" i="1">
                            <a:latin typeface="Cambria Math" panose="02040503050406030204" pitchFamily="18" charset="0"/>
                          </a:rPr>
                          <m:t>𝑠</m:t>
                        </m:r>
                      </m:e>
                      <m:sub>
                        <m:sSub>
                          <m:sSubPr>
                            <m:ctrlPr>
                              <a:rPr lang="en-US" sz="4800" i="1">
                                <a:latin typeface="Cambria Math" panose="02040503050406030204" pitchFamily="18" charset="0"/>
                              </a:rPr>
                            </m:ctrlPr>
                          </m:sSubPr>
                          <m:e>
                            <m:r>
                              <a:rPr lang="en-US" sz="4800" i="1">
                                <a:latin typeface="Cambria Math" panose="02040503050406030204" pitchFamily="18" charset="0"/>
                              </a:rPr>
                              <m:t>𝑀</m:t>
                            </m:r>
                          </m:e>
                          <m:sub>
                            <m:r>
                              <a:rPr lang="en-US" sz="4800" i="1">
                                <a:latin typeface="Cambria Math" panose="02040503050406030204" pitchFamily="18" charset="0"/>
                              </a:rPr>
                              <m:t>𝐷</m:t>
                            </m:r>
                          </m:sub>
                        </m:sSub>
                      </m:sub>
                    </m:sSub>
                    <m:r>
                      <a:rPr lang="en-US" sz="4800" i="1">
                        <a:latin typeface="Cambria Math" panose="02040503050406030204" pitchFamily="18" charset="0"/>
                      </a:rPr>
                      <m:t>=</m:t>
                    </m:r>
                    <m:f>
                      <m:fPr>
                        <m:ctrlPr>
                          <a:rPr lang="en-US" sz="4800" i="1">
                            <a:latin typeface="Cambria Math" panose="02040503050406030204" pitchFamily="18" charset="0"/>
                          </a:rPr>
                        </m:ctrlPr>
                      </m:fPr>
                      <m:num>
                        <m:r>
                          <a:rPr lang="en-US" sz="4800" i="1">
                            <a:latin typeface="Cambria Math" panose="02040503050406030204" pitchFamily="18" charset="0"/>
                          </a:rPr>
                          <m:t>𝑆</m:t>
                        </m:r>
                      </m:num>
                      <m:den>
                        <m:rad>
                          <m:radPr>
                            <m:degHide m:val="on"/>
                            <m:ctrlPr>
                              <a:rPr lang="en-US" sz="4800" i="1">
                                <a:latin typeface="Cambria Math" panose="02040503050406030204" pitchFamily="18" charset="0"/>
                              </a:rPr>
                            </m:ctrlPr>
                          </m:radPr>
                          <m:deg/>
                          <m:e>
                            <m:r>
                              <a:rPr lang="en-US" sz="4800" i="1">
                                <a:latin typeface="Cambria Math" panose="02040503050406030204" pitchFamily="18" charset="0"/>
                              </a:rPr>
                              <m:t>𝑁</m:t>
                            </m:r>
                          </m:e>
                        </m:rad>
                      </m:den>
                    </m:f>
                  </m:oMath>
                </a14:m>
                <a:endParaRPr lang="en-US" sz="4800" dirty="0"/>
              </a:p>
              <a:p>
                <a:r>
                  <a:rPr lang="en-US" sz="4800" dirty="0"/>
                  <a:t>s: </a:t>
                </a:r>
                <a:r>
                  <a:rPr lang="tr-TR" sz="4800" dirty="0"/>
                  <a:t>fark puanlarının standart sapmasıdır</a:t>
                </a:r>
                <a:r>
                  <a:rPr lang="en-US" sz="4800" dirty="0"/>
                  <a:t>,  </a:t>
                </a:r>
                <a14:m>
                  <m:oMath xmlns:m="http://schemas.openxmlformats.org/officeDocument/2006/math">
                    <m:r>
                      <a:rPr lang="en-US" sz="4800" i="1">
                        <a:latin typeface="Cambria Math" panose="02040503050406030204" pitchFamily="18" charset="0"/>
                      </a:rPr>
                      <m:t>𝑠</m:t>
                    </m:r>
                    <m:r>
                      <a:rPr lang="en-US" sz="4800" i="1">
                        <a:latin typeface="Cambria Math" panose="02040503050406030204" pitchFamily="18" charset="0"/>
                      </a:rPr>
                      <m:t>=</m:t>
                    </m:r>
                    <m:rad>
                      <m:radPr>
                        <m:degHide m:val="on"/>
                        <m:ctrlPr>
                          <a:rPr lang="en-US" sz="4800" i="1">
                            <a:latin typeface="Cambria Math" panose="02040503050406030204" pitchFamily="18" charset="0"/>
                          </a:rPr>
                        </m:ctrlPr>
                      </m:radPr>
                      <m:deg/>
                      <m:e>
                        <m:f>
                          <m:fPr>
                            <m:ctrlPr>
                              <a:rPr lang="en-US" sz="4800" i="1">
                                <a:latin typeface="Cambria Math" panose="02040503050406030204" pitchFamily="18" charset="0"/>
                              </a:rPr>
                            </m:ctrlPr>
                          </m:fPr>
                          <m:num>
                            <m:r>
                              <a:rPr lang="tr-TR" sz="4800" b="0" i="1" smtClean="0">
                                <a:latin typeface="Cambria Math" panose="02040503050406030204" pitchFamily="18" charset="0"/>
                              </a:rPr>
                              <m:t>𝐾𝑇</m:t>
                            </m:r>
                            <m:r>
                              <a:rPr lang="tr-TR" sz="4800" b="0" i="1" smtClean="0">
                                <a:latin typeface="Cambria Math" panose="02040503050406030204" pitchFamily="18" charset="0"/>
                              </a:rPr>
                              <m:t>(</m:t>
                            </m:r>
                            <m:r>
                              <a:rPr lang="tr-TR" sz="4800" b="0" i="1" smtClean="0">
                                <a:latin typeface="Cambria Math" panose="02040503050406030204" pitchFamily="18" charset="0"/>
                              </a:rPr>
                              <m:t>𝐾𝑎𝑟𝑒𝑙𝑒𝑟</m:t>
                            </m:r>
                            <m:r>
                              <a:rPr lang="tr-TR" sz="4800" b="0" i="1" smtClean="0">
                                <a:latin typeface="Cambria Math" panose="02040503050406030204" pitchFamily="18" charset="0"/>
                              </a:rPr>
                              <m:t> </m:t>
                            </m:r>
                            <m:r>
                              <a:rPr lang="tr-TR" sz="4800" b="0" i="1" smtClean="0">
                                <a:latin typeface="Cambria Math" panose="02040503050406030204" pitchFamily="18" charset="0"/>
                              </a:rPr>
                              <m:t>𝑡𝑜𝑝𝑙𝑎𝑚𝚤</m:t>
                            </m:r>
                            <m:r>
                              <a:rPr lang="tr-TR" sz="4800" b="0" i="1" smtClean="0">
                                <a:latin typeface="Cambria Math" panose="02040503050406030204" pitchFamily="18" charset="0"/>
                              </a:rPr>
                              <m:t>)</m:t>
                            </m:r>
                          </m:num>
                          <m:den>
                            <m:r>
                              <a:rPr lang="tr-TR" sz="4800" b="0" i="1" smtClean="0">
                                <a:latin typeface="Cambria Math" panose="02040503050406030204" pitchFamily="18" charset="0"/>
                              </a:rPr>
                              <m:t>𝑠𝑑</m:t>
                            </m:r>
                            <m:r>
                              <a:rPr lang="tr-TR" sz="4800" b="0" i="1" smtClean="0">
                                <a:latin typeface="Cambria Math" panose="02040503050406030204" pitchFamily="18" charset="0"/>
                              </a:rPr>
                              <m:t>(</m:t>
                            </m:r>
                            <m:r>
                              <a:rPr lang="tr-TR" sz="4800" b="0" i="1" smtClean="0">
                                <a:latin typeface="Cambria Math" panose="02040503050406030204" pitchFamily="18" charset="0"/>
                              </a:rPr>
                              <m:t>𝑆𝑒𝑟𝑏𝑒𝑠𝑡𝑙𝑖𝑘</m:t>
                            </m:r>
                            <m:r>
                              <a:rPr lang="tr-TR" sz="4800" b="0" i="1" smtClean="0">
                                <a:latin typeface="Cambria Math" panose="02040503050406030204" pitchFamily="18" charset="0"/>
                              </a:rPr>
                              <m:t> </m:t>
                            </m:r>
                            <m:r>
                              <a:rPr lang="tr-TR" sz="4800" b="0" i="1" smtClean="0">
                                <a:latin typeface="Cambria Math" panose="02040503050406030204" pitchFamily="18" charset="0"/>
                              </a:rPr>
                              <m:t>𝑑𝑒𝑟𝑒𝑐𝑒𝑠𝑖</m:t>
                            </m:r>
                            <m:r>
                              <a:rPr lang="tr-TR" sz="4800" b="0" i="1" smtClean="0">
                                <a:latin typeface="Cambria Math" panose="02040503050406030204" pitchFamily="18" charset="0"/>
                              </a:rPr>
                              <m:t>)</m:t>
                            </m:r>
                          </m:den>
                        </m:f>
                      </m:e>
                    </m:rad>
                  </m:oMath>
                </a14:m>
                <a:endParaRPr lang="en-US" sz="4800" dirty="0"/>
              </a:p>
              <a:p>
                <a:pPr marL="0" indent="0">
                  <a:buNone/>
                </a:pPr>
                <a:r>
                  <a:rPr lang="tr-TR" sz="4800" dirty="0"/>
                  <a:t>KT</a:t>
                </a:r>
                <a:r>
                  <a:rPr lang="en-US" sz="4800" dirty="0"/>
                  <a:t>=</a:t>
                </a:r>
                <a14:m>
                  <m:oMath xmlns:m="http://schemas.openxmlformats.org/officeDocument/2006/math">
                    <m:nary>
                      <m:naryPr>
                        <m:chr m:val="∑"/>
                        <m:limLoc m:val="undOvr"/>
                        <m:subHide m:val="on"/>
                        <m:supHide m:val="on"/>
                        <m:ctrlPr>
                          <a:rPr lang="en-US" sz="4800" i="1">
                            <a:latin typeface="Cambria Math" panose="02040503050406030204" pitchFamily="18" charset="0"/>
                          </a:rPr>
                        </m:ctrlPr>
                      </m:naryPr>
                      <m:sub/>
                      <m:sup/>
                      <m:e>
                        <m:sSup>
                          <m:sSupPr>
                            <m:ctrlPr>
                              <a:rPr lang="en-US" sz="4800" i="1">
                                <a:latin typeface="Cambria Math" panose="02040503050406030204" pitchFamily="18" charset="0"/>
                              </a:rPr>
                            </m:ctrlPr>
                          </m:sSupPr>
                          <m:e>
                            <m:d>
                              <m:dPr>
                                <m:ctrlPr>
                                  <a:rPr lang="en-US" sz="4800" i="1">
                                    <a:latin typeface="Cambria Math" panose="02040503050406030204" pitchFamily="18" charset="0"/>
                                  </a:rPr>
                                </m:ctrlPr>
                              </m:dPr>
                              <m:e>
                                <m:r>
                                  <a:rPr lang="en-US" sz="4800" i="1">
                                    <a:latin typeface="Cambria Math" panose="02040503050406030204" pitchFamily="18" charset="0"/>
                                  </a:rPr>
                                  <m:t>𝐷</m:t>
                                </m:r>
                                <m:r>
                                  <a:rPr lang="en-US" sz="4800" i="1">
                                    <a:latin typeface="Cambria Math" panose="02040503050406030204" pitchFamily="18" charset="0"/>
                                  </a:rPr>
                                  <m:t>−</m:t>
                                </m:r>
                                <m:sSub>
                                  <m:sSubPr>
                                    <m:ctrlPr>
                                      <a:rPr lang="en-US" sz="4800" i="1">
                                        <a:latin typeface="Cambria Math" panose="02040503050406030204" pitchFamily="18" charset="0"/>
                                      </a:rPr>
                                    </m:ctrlPr>
                                  </m:sSubPr>
                                  <m:e>
                                    <m:r>
                                      <a:rPr lang="en-US" sz="4800" i="1">
                                        <a:latin typeface="Cambria Math" panose="02040503050406030204" pitchFamily="18" charset="0"/>
                                      </a:rPr>
                                      <m:t>𝑀</m:t>
                                    </m:r>
                                  </m:e>
                                  <m:sub>
                                    <m:r>
                                      <a:rPr lang="en-US" sz="4800" i="1">
                                        <a:latin typeface="Cambria Math" panose="02040503050406030204" pitchFamily="18" charset="0"/>
                                      </a:rPr>
                                      <m:t>𝐷</m:t>
                                    </m:r>
                                  </m:sub>
                                </m:sSub>
                              </m:e>
                            </m:d>
                          </m:e>
                          <m:sup>
                            <m:r>
                              <a:rPr lang="en-US" sz="4800" i="1">
                                <a:latin typeface="Cambria Math" panose="02040503050406030204" pitchFamily="18" charset="0"/>
                              </a:rPr>
                              <m:t>2</m:t>
                            </m:r>
                          </m:sup>
                        </m:sSup>
                        <m:r>
                          <a:rPr lang="en-US" sz="4800" i="1">
                            <a:latin typeface="Cambria Math" panose="02040503050406030204" pitchFamily="18" charset="0"/>
                          </a:rPr>
                          <m:t>=</m:t>
                        </m:r>
                        <m:sSup>
                          <m:sSupPr>
                            <m:ctrlPr>
                              <a:rPr lang="en-US" sz="4800" i="1">
                                <a:latin typeface="Cambria Math" panose="02040503050406030204" pitchFamily="18" charset="0"/>
                              </a:rPr>
                            </m:ctrlPr>
                          </m:sSupPr>
                          <m:e>
                            <m:d>
                              <m:dPr>
                                <m:ctrlPr>
                                  <a:rPr lang="en-US" sz="4800" i="1">
                                    <a:latin typeface="Cambria Math" panose="02040503050406030204" pitchFamily="18" charset="0"/>
                                  </a:rPr>
                                </m:ctrlPr>
                              </m:dPr>
                              <m:e>
                                <m:r>
                                  <a:rPr lang="en-US" sz="4800" i="1">
                                    <a:latin typeface="Cambria Math" panose="02040503050406030204" pitchFamily="18" charset="0"/>
                                  </a:rPr>
                                  <m:t>−5−16</m:t>
                                </m:r>
                              </m:e>
                            </m:d>
                          </m:e>
                          <m:sup>
                            <m:r>
                              <a:rPr lang="en-US" sz="4800" i="1">
                                <a:latin typeface="Cambria Math" panose="02040503050406030204" pitchFamily="18" charset="0"/>
                              </a:rPr>
                              <m:t>2</m:t>
                            </m:r>
                          </m:sup>
                        </m:sSup>
                        <m:r>
                          <a:rPr lang="en-US" sz="4800" i="1">
                            <a:latin typeface="Cambria Math" panose="02040503050406030204" pitchFamily="18" charset="0"/>
                          </a:rPr>
                          <m:t>+</m:t>
                        </m:r>
                        <m:sSup>
                          <m:sSupPr>
                            <m:ctrlPr>
                              <a:rPr lang="en-US" sz="4800" i="1">
                                <a:latin typeface="Cambria Math" panose="02040503050406030204" pitchFamily="18" charset="0"/>
                              </a:rPr>
                            </m:ctrlPr>
                          </m:sSupPr>
                          <m:e>
                            <m:d>
                              <m:dPr>
                                <m:ctrlPr>
                                  <a:rPr lang="en-US" sz="4800" i="1">
                                    <a:latin typeface="Cambria Math" panose="02040503050406030204" pitchFamily="18" charset="0"/>
                                  </a:rPr>
                                </m:ctrlPr>
                              </m:dPr>
                              <m:e>
                                <m:r>
                                  <a:rPr lang="en-US" sz="4800" i="1">
                                    <a:latin typeface="Cambria Math" panose="02040503050406030204" pitchFamily="18" charset="0"/>
                                  </a:rPr>
                                  <m:t>21−16</m:t>
                                </m:r>
                              </m:e>
                            </m:d>
                          </m:e>
                          <m:sup>
                            <m:r>
                              <a:rPr lang="en-US" sz="4800" i="1">
                                <a:latin typeface="Cambria Math" panose="02040503050406030204" pitchFamily="18" charset="0"/>
                              </a:rPr>
                              <m:t>2</m:t>
                            </m:r>
                          </m:sup>
                        </m:sSup>
                        <m:r>
                          <a:rPr lang="en-US" sz="4800" i="1">
                            <a:latin typeface="Cambria Math" panose="02040503050406030204" pitchFamily="18" charset="0"/>
                          </a:rPr>
                          <m:t>+</m:t>
                        </m:r>
                        <m:sSup>
                          <m:sSupPr>
                            <m:ctrlPr>
                              <a:rPr lang="en-US" sz="4800" i="1">
                                <a:latin typeface="Cambria Math" panose="02040503050406030204" pitchFamily="18" charset="0"/>
                              </a:rPr>
                            </m:ctrlPr>
                          </m:sSupPr>
                          <m:e>
                            <m:d>
                              <m:dPr>
                                <m:ctrlPr>
                                  <a:rPr lang="en-US" sz="4800" i="1">
                                    <a:latin typeface="Cambria Math" panose="02040503050406030204" pitchFamily="18" charset="0"/>
                                  </a:rPr>
                                </m:ctrlPr>
                              </m:dPr>
                              <m:e>
                                <m:r>
                                  <a:rPr lang="en-US" sz="4800" i="1">
                                    <a:latin typeface="Cambria Math" panose="02040503050406030204" pitchFamily="18" charset="0"/>
                                  </a:rPr>
                                  <m:t>23−16</m:t>
                                </m:r>
                              </m:e>
                            </m:d>
                          </m:e>
                          <m:sup>
                            <m:r>
                              <a:rPr lang="en-US" sz="4800" i="1">
                                <a:latin typeface="Cambria Math" panose="02040503050406030204" pitchFamily="18" charset="0"/>
                              </a:rPr>
                              <m:t>2</m:t>
                            </m:r>
                          </m:sup>
                        </m:sSup>
                        <m:r>
                          <a:rPr lang="en-US" sz="4800" i="1">
                            <a:latin typeface="Cambria Math" panose="02040503050406030204" pitchFamily="18" charset="0"/>
                          </a:rPr>
                          <m:t>+</m:t>
                        </m:r>
                        <m:sSup>
                          <m:sSupPr>
                            <m:ctrlPr>
                              <a:rPr lang="en-US" sz="4800" i="1">
                                <a:latin typeface="Cambria Math" panose="02040503050406030204" pitchFamily="18" charset="0"/>
                              </a:rPr>
                            </m:ctrlPr>
                          </m:sSupPr>
                          <m:e>
                            <m:d>
                              <m:dPr>
                                <m:ctrlPr>
                                  <a:rPr lang="en-US" sz="4800" i="1">
                                    <a:latin typeface="Cambria Math" panose="02040503050406030204" pitchFamily="18" charset="0"/>
                                  </a:rPr>
                                </m:ctrlPr>
                              </m:dPr>
                              <m:e>
                                <m:r>
                                  <a:rPr lang="en-US" sz="4800" i="1">
                                    <a:latin typeface="Cambria Math" panose="02040503050406030204" pitchFamily="18" charset="0"/>
                                  </a:rPr>
                                  <m:t>25−16</m:t>
                                </m:r>
                              </m:e>
                            </m:d>
                          </m:e>
                          <m:sup>
                            <m:r>
                              <a:rPr lang="en-US" sz="4800" i="1">
                                <a:latin typeface="Cambria Math" panose="02040503050406030204" pitchFamily="18" charset="0"/>
                              </a:rPr>
                              <m:t>2</m:t>
                            </m:r>
                          </m:sup>
                        </m:sSup>
                      </m:e>
                    </m:nary>
                    <m:r>
                      <a:rPr lang="en-US" sz="4800" i="1">
                        <a:latin typeface="Cambria Math" panose="02040503050406030204" pitchFamily="18" charset="0"/>
                      </a:rPr>
                      <m:t>=441+25+49+81=596</m:t>
                    </m:r>
                  </m:oMath>
                </a14:m>
                <a:endParaRPr lang="en-US" sz="4800" dirty="0"/>
              </a:p>
              <a:p>
                <a:pPr marL="0" indent="0">
                  <a:buNone/>
                </a:pPr>
                <a:r>
                  <a:rPr kumimoji="0" lang="tr-TR" sz="4800" b="0" i="0" u="none" strike="noStrike" cap="none" spc="0" normalizeH="0" baseline="0" dirty="0">
                    <a:ln>
                      <a:noFill/>
                    </a:ln>
                    <a:solidFill>
                      <a:srgbClr val="000000"/>
                    </a:solidFill>
                    <a:effectLst/>
                    <a:uFillTx/>
                    <a:sym typeface="Interstate"/>
                  </a:rPr>
                  <a:t>s= </a:t>
                </a:r>
                <a14:m>
                  <m:oMath xmlns:m="http://schemas.openxmlformats.org/officeDocument/2006/math">
                    <m:rad>
                      <m:radPr>
                        <m:degHide m:val="on"/>
                        <m:ctrlPr>
                          <a:rPr lang="en-US" sz="4800" i="1">
                            <a:latin typeface="Cambria Math" panose="02040503050406030204" pitchFamily="18" charset="0"/>
                          </a:rPr>
                        </m:ctrlPr>
                      </m:radPr>
                      <m:deg/>
                      <m:e>
                        <m:f>
                          <m:fPr>
                            <m:ctrlPr>
                              <a:rPr lang="en-US" sz="4800" i="1">
                                <a:latin typeface="Cambria Math" panose="02040503050406030204" pitchFamily="18" charset="0"/>
                              </a:rPr>
                            </m:ctrlPr>
                          </m:fPr>
                          <m:num>
                            <m:r>
                              <a:rPr lang="tr-TR" sz="4800" i="1">
                                <a:latin typeface="Cambria Math" panose="02040503050406030204" pitchFamily="18" charset="0"/>
                              </a:rPr>
                              <m:t>𝐾𝑇</m:t>
                            </m:r>
                          </m:num>
                          <m:den>
                            <m:r>
                              <a:rPr lang="tr-TR" sz="4800" i="1">
                                <a:latin typeface="Cambria Math" panose="02040503050406030204" pitchFamily="18" charset="0"/>
                              </a:rPr>
                              <m:t>𝑠𝑑</m:t>
                            </m:r>
                          </m:den>
                        </m:f>
                      </m:e>
                    </m:rad>
                  </m:oMath>
                </a14:m>
                <a:r>
                  <a:rPr kumimoji="0" lang="tr-TR" sz="4800" b="0" i="0" u="none" strike="noStrike" cap="none" spc="0" normalizeH="0" baseline="0" dirty="0">
                    <a:ln>
                      <a:noFill/>
                    </a:ln>
                    <a:solidFill>
                      <a:srgbClr val="000000"/>
                    </a:solidFill>
                    <a:effectLst/>
                    <a:uFillTx/>
                    <a:sym typeface="Interstate"/>
                  </a:rPr>
                  <a:t>=</a:t>
                </a:r>
                <a:r>
                  <a:rPr lang="en-US" sz="4800" dirty="0"/>
                  <a:t> </a:t>
                </a:r>
                <a14:m>
                  <m:oMath xmlns:m="http://schemas.openxmlformats.org/officeDocument/2006/math">
                    <m:rad>
                      <m:radPr>
                        <m:degHide m:val="on"/>
                        <m:ctrlPr>
                          <a:rPr lang="en-US" sz="4800" i="1">
                            <a:latin typeface="Cambria Math" panose="02040503050406030204" pitchFamily="18" charset="0"/>
                          </a:rPr>
                        </m:ctrlPr>
                      </m:radPr>
                      <m:deg/>
                      <m:e>
                        <m:f>
                          <m:fPr>
                            <m:ctrlPr>
                              <a:rPr lang="en-US" sz="4800" i="1">
                                <a:latin typeface="Cambria Math" panose="02040503050406030204" pitchFamily="18" charset="0"/>
                              </a:rPr>
                            </m:ctrlPr>
                          </m:fPr>
                          <m:num>
                            <m:r>
                              <a:rPr lang="tr-TR" sz="4800" b="0" i="1" smtClean="0">
                                <a:latin typeface="Cambria Math" panose="02040503050406030204" pitchFamily="18" charset="0"/>
                              </a:rPr>
                              <m:t>596</m:t>
                            </m:r>
                          </m:num>
                          <m:den>
                            <m:r>
                              <a:rPr lang="tr-TR" sz="4800" b="0" i="1" smtClean="0">
                                <a:latin typeface="Cambria Math" panose="02040503050406030204" pitchFamily="18" charset="0"/>
                              </a:rPr>
                              <m:t>3</m:t>
                            </m:r>
                          </m:den>
                        </m:f>
                      </m:e>
                    </m:rad>
                    <m:r>
                      <a:rPr lang="tr-TR" sz="4800" b="0" i="1" smtClean="0">
                        <a:latin typeface="Cambria Math" panose="02040503050406030204" pitchFamily="18" charset="0"/>
                      </a:rPr>
                      <m:t>=14.09</m:t>
                    </m:r>
                  </m:oMath>
                </a14:m>
                <a:endParaRPr kumimoji="0" lang="tr-TR" sz="4800" b="0" i="0" u="none" strike="noStrike" cap="none" spc="0" normalizeH="0" baseline="0" dirty="0">
                  <a:ln>
                    <a:noFill/>
                  </a:ln>
                  <a:solidFill>
                    <a:srgbClr val="000000"/>
                  </a:solidFill>
                  <a:effectLst/>
                  <a:uFillTx/>
                  <a:latin typeface="+mn-lt"/>
                  <a:ea typeface="+mn-ea"/>
                  <a:cs typeface="+mn-cs"/>
                  <a:sym typeface="Interstate"/>
                </a:endParaRPr>
              </a:p>
              <a:p>
                <a:pPr marL="0" indent="0">
                  <a:buNone/>
                </a:pPr>
                <a:r>
                  <a:rPr lang="en-US" sz="4800" dirty="0"/>
                  <a:t>S</a:t>
                </a:r>
                <a:r>
                  <a:rPr lang="tr-TR" sz="4800" dirty="0"/>
                  <a:t>H</a:t>
                </a:r>
                <a:r>
                  <a:rPr lang="en-US" sz="4800" dirty="0"/>
                  <a:t>=</a:t>
                </a:r>
                <a14:m>
                  <m:oMath xmlns:m="http://schemas.openxmlformats.org/officeDocument/2006/math">
                    <m:sSub>
                      <m:sSubPr>
                        <m:ctrlPr>
                          <a:rPr lang="en-US" sz="4800" i="1">
                            <a:latin typeface="Cambria Math" panose="02040503050406030204" pitchFamily="18" charset="0"/>
                          </a:rPr>
                        </m:ctrlPr>
                      </m:sSubPr>
                      <m:e>
                        <m:r>
                          <a:rPr lang="en-US" sz="4800" i="1">
                            <a:latin typeface="Cambria Math" panose="02040503050406030204" pitchFamily="18" charset="0"/>
                          </a:rPr>
                          <m:t>𝑠</m:t>
                        </m:r>
                      </m:e>
                      <m:sub>
                        <m:sSub>
                          <m:sSubPr>
                            <m:ctrlPr>
                              <a:rPr lang="en-US" sz="4800" i="1">
                                <a:latin typeface="Cambria Math" panose="02040503050406030204" pitchFamily="18" charset="0"/>
                              </a:rPr>
                            </m:ctrlPr>
                          </m:sSubPr>
                          <m:e>
                            <m:r>
                              <a:rPr lang="en-US" sz="4800" i="1">
                                <a:latin typeface="Cambria Math" panose="02040503050406030204" pitchFamily="18" charset="0"/>
                              </a:rPr>
                              <m:t>𝑀</m:t>
                            </m:r>
                          </m:e>
                          <m:sub>
                            <m:r>
                              <a:rPr lang="en-US" sz="4800" i="1">
                                <a:latin typeface="Cambria Math" panose="02040503050406030204" pitchFamily="18" charset="0"/>
                              </a:rPr>
                              <m:t>𝐷</m:t>
                            </m:r>
                          </m:sub>
                        </m:sSub>
                      </m:sub>
                    </m:sSub>
                    <m:r>
                      <a:rPr lang="en-US" sz="4800" i="1">
                        <a:latin typeface="Cambria Math" panose="02040503050406030204" pitchFamily="18" charset="0"/>
                      </a:rPr>
                      <m:t>=</m:t>
                    </m:r>
                    <m:f>
                      <m:fPr>
                        <m:ctrlPr>
                          <a:rPr lang="en-US" sz="4800" i="1">
                            <a:latin typeface="Cambria Math" panose="02040503050406030204" pitchFamily="18" charset="0"/>
                          </a:rPr>
                        </m:ctrlPr>
                      </m:fPr>
                      <m:num>
                        <m:r>
                          <a:rPr lang="en-US" sz="4800" i="1">
                            <a:latin typeface="Cambria Math" panose="02040503050406030204" pitchFamily="18" charset="0"/>
                          </a:rPr>
                          <m:t>𝑆</m:t>
                        </m:r>
                      </m:num>
                      <m:den>
                        <m:rad>
                          <m:radPr>
                            <m:degHide m:val="on"/>
                            <m:ctrlPr>
                              <a:rPr lang="en-US" sz="4800" i="1">
                                <a:latin typeface="Cambria Math" panose="02040503050406030204" pitchFamily="18" charset="0"/>
                              </a:rPr>
                            </m:ctrlPr>
                          </m:radPr>
                          <m:deg/>
                          <m:e>
                            <m:r>
                              <a:rPr lang="en-US" sz="4800" i="1">
                                <a:latin typeface="Cambria Math" panose="02040503050406030204" pitchFamily="18" charset="0"/>
                              </a:rPr>
                              <m:t>𝑁</m:t>
                            </m:r>
                          </m:e>
                        </m:rad>
                      </m:den>
                    </m:f>
                  </m:oMath>
                </a14:m>
                <a:r>
                  <a:rPr lang="tr-TR" sz="4800" dirty="0"/>
                  <a:t>= </a:t>
                </a:r>
                <a14:m>
                  <m:oMath xmlns:m="http://schemas.openxmlformats.org/officeDocument/2006/math">
                    <m:f>
                      <m:fPr>
                        <m:ctrlPr>
                          <a:rPr lang="en-US" sz="4800" i="1">
                            <a:latin typeface="Cambria Math" panose="02040503050406030204" pitchFamily="18" charset="0"/>
                          </a:rPr>
                        </m:ctrlPr>
                      </m:fPr>
                      <m:num>
                        <m:r>
                          <a:rPr lang="tr-TR" sz="4800" b="0" i="1" smtClean="0">
                            <a:latin typeface="Cambria Math" panose="02040503050406030204" pitchFamily="18" charset="0"/>
                          </a:rPr>
                          <m:t>14.09</m:t>
                        </m:r>
                      </m:num>
                      <m:den>
                        <m:rad>
                          <m:radPr>
                            <m:degHide m:val="on"/>
                            <m:ctrlPr>
                              <a:rPr lang="en-US" sz="4800" i="1">
                                <a:latin typeface="Cambria Math" panose="02040503050406030204" pitchFamily="18" charset="0"/>
                              </a:rPr>
                            </m:ctrlPr>
                          </m:radPr>
                          <m:deg/>
                          <m:e>
                            <m:r>
                              <a:rPr lang="tr-TR" sz="4800" b="0" i="1" smtClean="0">
                                <a:latin typeface="Cambria Math" panose="02040503050406030204" pitchFamily="18" charset="0"/>
                              </a:rPr>
                              <m:t>4</m:t>
                            </m:r>
                          </m:e>
                        </m:rad>
                      </m:den>
                    </m:f>
                    <m:r>
                      <a:rPr lang="tr-TR" sz="4800" b="0" i="1" smtClean="0">
                        <a:latin typeface="Cambria Math" panose="02040503050406030204" pitchFamily="18" charset="0"/>
                      </a:rPr>
                      <m:t>=7.005</m:t>
                    </m:r>
                  </m:oMath>
                </a14:m>
                <a:endParaRPr lang="en-US" sz="4800" dirty="0"/>
              </a:p>
              <a:p>
                <a:pPr marL="0" indent="0">
                  <a:buNone/>
                </a:pPr>
                <a:endParaRPr kumimoji="0" lang="en-US" sz="4800" b="0" i="0" u="none" strike="noStrike" cap="none" spc="0" normalizeH="0" baseline="0" dirty="0">
                  <a:ln>
                    <a:noFill/>
                  </a:ln>
                  <a:solidFill>
                    <a:srgbClr val="000000"/>
                  </a:solidFill>
                  <a:effectLst/>
                  <a:uFillTx/>
                  <a:latin typeface="+mn-lt"/>
                  <a:ea typeface="+mn-ea"/>
                  <a:cs typeface="+mn-cs"/>
                  <a:sym typeface="Interstate"/>
                </a:endParaRPr>
              </a:p>
            </p:txBody>
          </p:sp>
        </mc:Choice>
        <mc:Fallback xmlns="">
          <p:sp>
            <p:nvSpPr>
              <p:cNvPr id="2" name="TextBox 1">
                <a:extLst>
                  <a:ext uri="{FF2B5EF4-FFF2-40B4-BE49-F238E27FC236}">
                    <a16:creationId xmlns:a16="http://schemas.microsoft.com/office/drawing/2014/main" id="{0422BA96-E890-44A3-A58A-96534684A7F0}"/>
                  </a:ext>
                </a:extLst>
              </p:cNvPr>
              <p:cNvSpPr txBox="1">
                <a:spLocks noRot="1" noChangeAspect="1" noMove="1" noResize="1" noEditPoints="1" noAdjustHandles="1" noChangeArrowheads="1" noChangeShapeType="1" noTextEdit="1"/>
              </p:cNvSpPr>
              <p:nvPr/>
            </p:nvSpPr>
            <p:spPr>
              <a:xfrm>
                <a:off x="1179095" y="2719137"/>
                <a:ext cx="21753094" cy="10969539"/>
              </a:xfrm>
              <a:prstGeom prst="rect">
                <a:avLst/>
              </a:prstGeom>
              <a:blipFill>
                <a:blip r:embed="rId2"/>
                <a:stretch>
                  <a:fillRect l="-1261"/>
                </a:stretch>
              </a:blipFill>
              <a:ln w="254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4069591411"/>
      </p:ext>
    </p:extLst>
  </p:cSld>
  <p:clrMapOvr>
    <a:masterClrMapping/>
  </p:clrMapOvr>
  <mc:AlternateContent xmlns:mc="http://schemas.openxmlformats.org/markup-compatibility/2006" xmlns:p14="http://schemas.microsoft.com/office/powerpoint/2010/main">
    <mc:Choice Requires="p14">
      <p:transition spd="slow" p14:dur="1400" advClick="0">
        <p14:ripple/>
      </p:transition>
    </mc:Choice>
    <mc:Fallback xmlns="">
      <p:transition spd="slow" advClick="0">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AA0C4DA6-5DE3-4BA0-AA76-47D28AA3A48D}"/>
                  </a:ext>
                </a:extLst>
              </p:cNvPr>
              <p:cNvSpPr/>
              <p:nvPr/>
            </p:nvSpPr>
            <p:spPr>
              <a:xfrm>
                <a:off x="890337" y="3114667"/>
                <a:ext cx="5438274" cy="9900467"/>
              </a:xfrm>
              <a:prstGeom prst="rect">
                <a:avLst/>
              </a:prstGeom>
            </p:spPr>
            <p:txBody>
              <a:bodyPr wrap="square">
                <a:spAutoFit/>
              </a:bodyPr>
              <a:lstStyle/>
              <a:p>
                <a:pPr marL="0" indent="0">
                  <a:buNone/>
                </a:pPr>
                <a:r>
                  <a:rPr lang="tr-TR" b="1" i="1" dirty="0" smtClean="0">
                    <a:latin typeface="Cambria Math" panose="02040503050406030204" pitchFamily="18" charset="0"/>
                  </a:rPr>
                  <a:t>t istatistiği</a:t>
                </a:r>
              </a:p>
              <a:p>
                <a:pPr marL="0" indent="0">
                  <a:buNone/>
                </a:pPr>
                <a:endParaRPr lang="tr-TR" b="1"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tr-TR" i="1" smtClean="0">
                          <a:latin typeface="Cambria Math" panose="02040503050406030204" pitchFamily="18" charset="0"/>
                        </a:rPr>
                        <m:t>𝑡</m:t>
                      </m:r>
                      <m:r>
                        <a:rPr lang="en-US" i="1">
                          <a:latin typeface="Cambria Math" panose="02040503050406030204" pitchFamily="18" charset="0"/>
                        </a:rPr>
                        <m:t>=</m:t>
                      </m:r>
                      <m:f>
                        <m:fPr>
                          <m:ctrlPr>
                            <a:rPr lang="en-US" i="1">
                              <a:latin typeface="Cambria Math" panose="02040503050406030204" pitchFamily="18" charset="0"/>
                            </a:rPr>
                          </m:ctrlPr>
                        </m:fPr>
                        <m:num>
                          <m:acc>
                            <m:accPr>
                              <m:chr m:val="̅"/>
                              <m:ctrlPr>
                                <a:rPr lang="en-US" i="1" smtClean="0">
                                  <a:latin typeface="Cambria Math" panose="02040503050406030204" pitchFamily="18" charset="0"/>
                                </a:rPr>
                              </m:ctrlPr>
                            </m:accPr>
                            <m:e>
                              <m:r>
                                <a:rPr lang="tr-TR" b="0" i="1" smtClean="0">
                                  <a:latin typeface="Cambria Math" panose="02040503050406030204" pitchFamily="18" charset="0"/>
                                </a:rPr>
                                <m:t>𝑋</m:t>
                              </m:r>
                            </m:e>
                          </m:acc>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𝜇</m:t>
                              </m:r>
                            </m:e>
                            <m:sub>
                              <m:r>
                                <a:rPr lang="en-US" i="1">
                                  <a:latin typeface="Cambria Math" panose="02040503050406030204" pitchFamily="18" charset="0"/>
                                </a:rPr>
                                <m:t>𝐷</m:t>
                              </m:r>
                            </m:sub>
                          </m:sSub>
                        </m:num>
                        <m:den>
                          <m:sSub>
                            <m:sSubPr>
                              <m:ctrlPr>
                                <a:rPr lang="en-US" i="1">
                                  <a:latin typeface="Cambria Math" panose="02040503050406030204" pitchFamily="18" charset="0"/>
                                </a:rPr>
                              </m:ctrlPr>
                            </m:sSubPr>
                            <m:e>
                              <m:r>
                                <a:rPr lang="en-US" i="1">
                                  <a:latin typeface="Cambria Math" panose="02040503050406030204" pitchFamily="18" charset="0"/>
                                </a:rPr>
                                <m:t>𝑠</m:t>
                              </m:r>
                            </m:e>
                            <m:sub>
                              <m:sSub>
                                <m:sSubPr>
                                  <m:ctrlPr>
                                    <a:rPr lang="en-US" i="1">
                                      <a:latin typeface="Cambria Math" panose="02040503050406030204" pitchFamily="18" charset="0"/>
                                    </a:rPr>
                                  </m:ctrlPr>
                                </m:sSubPr>
                                <m:e>
                                  <m:r>
                                    <a:rPr lang="en-US" i="1">
                                      <a:latin typeface="Cambria Math" panose="02040503050406030204" pitchFamily="18" charset="0"/>
                                    </a:rPr>
                                    <m:t>𝑀</m:t>
                                  </m:r>
                                </m:e>
                                <m:sub>
                                  <m:r>
                                    <a:rPr lang="en-US" i="1">
                                      <a:latin typeface="Cambria Math" panose="02040503050406030204" pitchFamily="18" charset="0"/>
                                    </a:rPr>
                                    <m:t>𝐷</m:t>
                                  </m:r>
                                </m:sub>
                              </m:sSub>
                            </m:sub>
                          </m:sSub>
                        </m:den>
                      </m:f>
                    </m:oMath>
                  </m:oMathPara>
                </a14:m>
                <a:endParaRPr lang="tr-TR" dirty="0"/>
              </a:p>
              <a:p>
                <a:pPr marL="0" indent="0">
                  <a:buNone/>
                </a:pPr>
                <a:endParaRPr lang="tr-TR" dirty="0"/>
              </a:p>
              <a:p>
                <a:pPr marL="0" indent="0">
                  <a:buNone/>
                </a:pPr>
                <a14:m>
                  <m:oMathPara xmlns:m="http://schemas.openxmlformats.org/officeDocument/2006/math">
                    <m:oMathParaPr>
                      <m:jc m:val="centerGroup"/>
                    </m:oMathParaPr>
                    <m:oMath xmlns:m="http://schemas.openxmlformats.org/officeDocument/2006/math">
                      <m:r>
                        <a:rPr lang="tr-TR" i="1">
                          <a:latin typeface="Cambria Math" panose="02040503050406030204" pitchFamily="18" charset="0"/>
                        </a:rPr>
                        <m:t>𝑡</m:t>
                      </m:r>
                      <m:r>
                        <a:rPr lang="en-US" i="1">
                          <a:latin typeface="Cambria Math" panose="02040503050406030204" pitchFamily="18" charset="0"/>
                        </a:rPr>
                        <m:t>=</m:t>
                      </m:r>
                      <m:f>
                        <m:fPr>
                          <m:ctrlPr>
                            <a:rPr lang="en-US" i="1">
                              <a:latin typeface="Cambria Math" panose="02040503050406030204" pitchFamily="18" charset="0"/>
                            </a:rPr>
                          </m:ctrlPr>
                        </m:fPr>
                        <m:num>
                          <m:r>
                            <a:rPr lang="tr-TR" b="0" i="1" smtClean="0">
                              <a:latin typeface="Cambria Math" panose="02040503050406030204" pitchFamily="18" charset="0"/>
                            </a:rPr>
                            <m:t>16</m:t>
                          </m:r>
                          <m:r>
                            <a:rPr lang="en-US" i="1">
                              <a:latin typeface="Cambria Math" panose="02040503050406030204" pitchFamily="18" charset="0"/>
                            </a:rPr>
                            <m:t>−</m:t>
                          </m:r>
                          <m:r>
                            <a:rPr lang="tr-TR" b="0" i="1" smtClean="0">
                              <a:latin typeface="Cambria Math" panose="02040503050406030204" pitchFamily="18" charset="0"/>
                            </a:rPr>
                            <m:t>0</m:t>
                          </m:r>
                        </m:num>
                        <m:den>
                          <m:r>
                            <a:rPr lang="tr-TR" b="0" i="1" smtClean="0">
                              <a:latin typeface="Cambria Math" panose="02040503050406030204" pitchFamily="18" charset="0"/>
                            </a:rPr>
                            <m:t>7.005</m:t>
                          </m:r>
                        </m:den>
                      </m:f>
                    </m:oMath>
                  </m:oMathPara>
                </a14:m>
                <a:endParaRPr lang="tr-TR" dirty="0"/>
              </a:p>
              <a:p>
                <a:pPr marL="0" indent="0">
                  <a:buNone/>
                </a:pPr>
                <a:endParaRPr lang="tr-TR" dirty="0"/>
              </a:p>
              <a:p>
                <a:pPr marL="0" indent="0" algn="ctr">
                  <a:buNone/>
                </a:pPr>
                <a14:m>
                  <m:oMathPara xmlns:m="http://schemas.openxmlformats.org/officeDocument/2006/math">
                    <m:oMathParaPr>
                      <m:jc m:val="centerGroup"/>
                    </m:oMathParaPr>
                    <m:oMath xmlns:m="http://schemas.openxmlformats.org/officeDocument/2006/math">
                      <m:r>
                        <a:rPr lang="tr-TR" i="1" dirty="0" smtClean="0">
                          <a:latin typeface="Cambria Math" panose="02040503050406030204" pitchFamily="18" charset="0"/>
                        </a:rPr>
                        <m:t>𝑡</m:t>
                      </m:r>
                      <m:r>
                        <a:rPr lang="tr-TR" i="1" dirty="0" smtClean="0">
                          <a:latin typeface="Cambria Math" panose="02040503050406030204" pitchFamily="18" charset="0"/>
                        </a:rPr>
                        <m:t>=2.28</m:t>
                      </m:r>
                    </m:oMath>
                  </m:oMathPara>
                </a14:m>
                <a:endParaRPr lang="en-US" dirty="0"/>
              </a:p>
            </p:txBody>
          </p:sp>
        </mc:Choice>
        <mc:Fallback xmlns="">
          <p:sp>
            <p:nvSpPr>
              <p:cNvPr id="2" name="Rectangle 1">
                <a:extLst>
                  <a:ext uri="{FF2B5EF4-FFF2-40B4-BE49-F238E27FC236}">
                    <a16:creationId xmlns:a16="http://schemas.microsoft.com/office/drawing/2014/main" id="{AA0C4DA6-5DE3-4BA0-AA76-47D28AA3A48D}"/>
                  </a:ext>
                </a:extLst>
              </p:cNvPr>
              <p:cNvSpPr>
                <a:spLocks noRot="1" noChangeAspect="1" noMove="1" noResize="1" noEditPoints="1" noAdjustHandles="1" noChangeArrowheads="1" noChangeShapeType="1" noTextEdit="1"/>
              </p:cNvSpPr>
              <p:nvPr/>
            </p:nvSpPr>
            <p:spPr>
              <a:xfrm>
                <a:off x="890337" y="3114667"/>
                <a:ext cx="5438274" cy="9900467"/>
              </a:xfrm>
              <a:prstGeom prst="rect">
                <a:avLst/>
              </a:prstGeom>
              <a:blipFill>
                <a:blip r:embed="rId2"/>
                <a:stretch>
                  <a:fillRect l="-6166" t="-1539"/>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ADF17F1C-9F44-4CB0-9F4C-400787293A31}"/>
                  </a:ext>
                </a:extLst>
              </p:cNvPr>
              <p:cNvSpPr txBox="1"/>
              <p:nvPr/>
            </p:nvSpPr>
            <p:spPr>
              <a:xfrm>
                <a:off x="9264316" y="2464962"/>
                <a:ext cx="13932568" cy="9998633"/>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t">
                <a:spAutoFit/>
              </a:bodyPr>
              <a:lstStyle/>
              <a:p>
                <a:pPr marL="0" indent="0">
                  <a:buNone/>
                </a:pPr>
                <a:r>
                  <a:rPr kumimoji="0" lang="tr-TR" sz="5600" b="1" i="0" u="none" strike="noStrike" cap="none" spc="0" normalizeH="0" baseline="0" dirty="0" smtClean="0">
                    <a:ln>
                      <a:noFill/>
                    </a:ln>
                    <a:solidFill>
                      <a:srgbClr val="000000"/>
                    </a:solidFill>
                    <a:effectLst/>
                    <a:uFillTx/>
                    <a:latin typeface="+mn-lt"/>
                    <a:ea typeface="+mn-ea"/>
                    <a:cs typeface="+mn-cs"/>
                    <a:sym typeface="Interstate"/>
                  </a:rPr>
                  <a:t>5. </a:t>
                </a:r>
                <a:r>
                  <a:rPr lang="tr-TR" b="1" dirty="0"/>
                  <a:t>Karar verme</a:t>
                </a:r>
              </a:p>
              <a:p>
                <a:pPr marL="0" marR="0" indent="0" algn="l" defTabSz="914400" rtl="0" fontAlgn="auto" latinLnBrk="0" hangingPunct="0">
                  <a:lnSpc>
                    <a:spcPct val="110000"/>
                  </a:lnSpc>
                  <a:spcBef>
                    <a:spcPts val="2000"/>
                  </a:spcBef>
                  <a:spcAft>
                    <a:spcPts val="0"/>
                  </a:spcAft>
                  <a:buClrTx/>
                  <a:buSzPct val="100000"/>
                  <a:buNone/>
                  <a:tabLst/>
                </a:pPr>
                <a:r>
                  <a:rPr kumimoji="0" lang="tr-TR" sz="5600" b="0" i="0" u="none" strike="noStrike" cap="none" spc="0" normalizeH="0" baseline="0" dirty="0">
                    <a:ln>
                      <a:noFill/>
                    </a:ln>
                    <a:solidFill>
                      <a:srgbClr val="000000"/>
                    </a:solidFill>
                    <a:effectLst/>
                    <a:uFillTx/>
                    <a:latin typeface="+mn-lt"/>
                    <a:ea typeface="+mn-ea"/>
                    <a:cs typeface="+mn-cs"/>
                    <a:sym typeface="Interstate"/>
                  </a:rPr>
                  <a:t>Elde ettiğimiz test istatistiğimiz 2.28 kritik değer olan 3.183’den küçük olduğu için </a:t>
                </a:r>
                <a14:m>
                  <m:oMath xmlns:m="http://schemas.openxmlformats.org/officeDocument/2006/math">
                    <m:sSub>
                      <m:sSubPr>
                        <m:ctrlPr>
                          <a:rPr kumimoji="0" lang="tr-TR" sz="5600" b="0" i="1" u="none" strike="noStrike" cap="none" spc="0" normalizeH="0" baseline="0" dirty="0" smtClean="0">
                            <a:ln>
                              <a:noFill/>
                            </a:ln>
                            <a:solidFill>
                              <a:srgbClr val="000000"/>
                            </a:solidFill>
                            <a:effectLst/>
                            <a:uFillTx/>
                            <a:latin typeface="Cambria Math" panose="02040503050406030204" pitchFamily="18" charset="0"/>
                            <a:ea typeface="+mn-ea"/>
                            <a:cs typeface="+mn-cs"/>
                            <a:sym typeface="Interstate"/>
                          </a:rPr>
                        </m:ctrlPr>
                      </m:sSubPr>
                      <m:e>
                        <m:r>
                          <a:rPr kumimoji="0" lang="tr-TR" sz="5600" b="0" i="1" u="none" strike="noStrike" cap="none" spc="0" normalizeH="0" baseline="0" dirty="0" smtClean="0">
                            <a:ln>
                              <a:noFill/>
                            </a:ln>
                            <a:solidFill>
                              <a:srgbClr val="000000"/>
                            </a:solidFill>
                            <a:effectLst/>
                            <a:uFillTx/>
                            <a:latin typeface="Cambria Math" panose="02040503050406030204" pitchFamily="18" charset="0"/>
                            <a:ea typeface="+mn-ea"/>
                            <a:cs typeface="+mn-cs"/>
                            <a:sym typeface="Interstate"/>
                          </a:rPr>
                          <m:t>𝐻</m:t>
                        </m:r>
                      </m:e>
                      <m:sub>
                        <m:r>
                          <a:rPr kumimoji="0" lang="tr-TR" sz="5600" b="0" i="1" u="none" strike="noStrike" cap="none" spc="0" normalizeH="0" baseline="0" dirty="0" smtClean="0">
                            <a:ln>
                              <a:noFill/>
                            </a:ln>
                            <a:solidFill>
                              <a:srgbClr val="000000"/>
                            </a:solidFill>
                            <a:effectLst/>
                            <a:uFillTx/>
                            <a:latin typeface="Cambria Math" panose="02040503050406030204" pitchFamily="18" charset="0"/>
                            <a:ea typeface="+mn-ea"/>
                            <a:cs typeface="+mn-cs"/>
                            <a:sym typeface="Interstate"/>
                          </a:rPr>
                          <m:t>0</m:t>
                        </m:r>
                      </m:sub>
                    </m:sSub>
                    <m:r>
                      <a:rPr kumimoji="0" lang="tr-TR" sz="5600" b="0" i="1" u="none" strike="noStrike" cap="none" spc="0" normalizeH="0" baseline="0" dirty="0" smtClean="0">
                        <a:ln>
                          <a:noFill/>
                        </a:ln>
                        <a:solidFill>
                          <a:srgbClr val="000000"/>
                        </a:solidFill>
                        <a:effectLst/>
                        <a:uFillTx/>
                        <a:latin typeface="Cambria Math" panose="02040503050406030204" pitchFamily="18" charset="0"/>
                        <a:ea typeface="+mn-ea"/>
                        <a:cs typeface="+mn-cs"/>
                        <a:sym typeface="Interstate"/>
                      </a:rPr>
                      <m:t> </m:t>
                    </m:r>
                  </m:oMath>
                </a14:m>
                <a:r>
                  <a:rPr kumimoji="0" lang="tr-TR" sz="5600" b="0" i="0" u="none" strike="noStrike" cap="none" spc="0" normalizeH="0" baseline="0" dirty="0" smtClean="0">
                    <a:ln>
                      <a:noFill/>
                    </a:ln>
                    <a:solidFill>
                      <a:srgbClr val="000000"/>
                    </a:solidFill>
                    <a:effectLst/>
                    <a:uFillTx/>
                    <a:latin typeface="+mn-lt"/>
                    <a:ea typeface="+mn-ea"/>
                    <a:cs typeface="+mn-cs"/>
                    <a:sym typeface="Interstate"/>
                  </a:rPr>
                  <a:t>red</a:t>
                </a:r>
                <a:r>
                  <a:rPr kumimoji="0" lang="tr-TR" sz="5600" b="0" i="0" u="none" strike="noStrike" cap="none" spc="0" normalizeH="0" dirty="0" smtClean="0">
                    <a:ln>
                      <a:noFill/>
                    </a:ln>
                    <a:solidFill>
                      <a:srgbClr val="000000"/>
                    </a:solidFill>
                    <a:effectLst/>
                    <a:uFillTx/>
                    <a:latin typeface="+mn-lt"/>
                    <a:ea typeface="+mn-ea"/>
                    <a:cs typeface="+mn-cs"/>
                    <a:sym typeface="Interstate"/>
                  </a:rPr>
                  <a:t> edilmez.</a:t>
                </a:r>
                <a:endParaRPr kumimoji="0" lang="tr-TR" sz="5600" b="0" i="0" u="none" strike="noStrike" cap="none" spc="0" normalizeH="0" baseline="0" dirty="0">
                  <a:ln>
                    <a:noFill/>
                  </a:ln>
                  <a:solidFill>
                    <a:srgbClr val="000000"/>
                  </a:solidFill>
                  <a:effectLst/>
                  <a:uFillTx/>
                  <a:latin typeface="+mn-lt"/>
                  <a:ea typeface="+mn-ea"/>
                  <a:cs typeface="+mn-cs"/>
                  <a:sym typeface="Interstate"/>
                </a:endParaRPr>
              </a:p>
              <a:p>
                <a:pPr marL="0" marR="0" indent="0" algn="l" defTabSz="914400" rtl="0" fontAlgn="auto" latinLnBrk="0" hangingPunct="0">
                  <a:lnSpc>
                    <a:spcPct val="110000"/>
                  </a:lnSpc>
                  <a:spcBef>
                    <a:spcPts val="2000"/>
                  </a:spcBef>
                  <a:spcAft>
                    <a:spcPts val="0"/>
                  </a:spcAft>
                  <a:buClrTx/>
                  <a:buSzPct val="100000"/>
                  <a:buNone/>
                  <a:tabLst/>
                </a:pPr>
                <a:endParaRPr kumimoji="0" lang="tr-TR" sz="5600" b="0" i="0" u="none" strike="noStrike" cap="none" spc="0" normalizeH="0" baseline="0" dirty="0">
                  <a:ln>
                    <a:noFill/>
                  </a:ln>
                  <a:solidFill>
                    <a:srgbClr val="000000"/>
                  </a:solidFill>
                  <a:effectLst/>
                  <a:uFillTx/>
                  <a:latin typeface="+mn-lt"/>
                  <a:ea typeface="+mn-ea"/>
                  <a:cs typeface="+mn-cs"/>
                  <a:sym typeface="Interstate"/>
                </a:endParaRPr>
              </a:p>
              <a:p>
                <a:pPr marL="0" marR="0" indent="0" algn="l" defTabSz="914400" rtl="0" fontAlgn="auto" latinLnBrk="0" hangingPunct="0">
                  <a:lnSpc>
                    <a:spcPct val="110000"/>
                  </a:lnSpc>
                  <a:spcBef>
                    <a:spcPts val="2000"/>
                  </a:spcBef>
                  <a:spcAft>
                    <a:spcPts val="0"/>
                  </a:spcAft>
                  <a:buClrTx/>
                  <a:buSzPct val="100000"/>
                  <a:buNone/>
                  <a:tabLst/>
                </a:pPr>
                <a:r>
                  <a:rPr lang="tr-TR" b="1" dirty="0"/>
                  <a:t>6. Yorumlama</a:t>
                </a:r>
              </a:p>
              <a:p>
                <a:pPr marL="0" marR="0" indent="0" algn="l" defTabSz="914400" rtl="0" fontAlgn="auto" latinLnBrk="0" hangingPunct="0">
                  <a:lnSpc>
                    <a:spcPct val="110000"/>
                  </a:lnSpc>
                  <a:spcBef>
                    <a:spcPts val="2000"/>
                  </a:spcBef>
                  <a:spcAft>
                    <a:spcPts val="0"/>
                  </a:spcAft>
                  <a:buClrTx/>
                  <a:buSzPct val="100000"/>
                  <a:buNone/>
                  <a:tabLst/>
                </a:pPr>
                <a:r>
                  <a:rPr kumimoji="0" lang="tr-TR" sz="5600" b="0" i="0" u="none" strike="noStrike" cap="none" spc="0" normalizeH="0" baseline="0" dirty="0">
                    <a:ln>
                      <a:noFill/>
                    </a:ln>
                    <a:solidFill>
                      <a:srgbClr val="000000"/>
                    </a:solidFill>
                    <a:effectLst/>
                    <a:uFillTx/>
                    <a:latin typeface="+mn-lt"/>
                    <a:ea typeface="+mn-ea"/>
                    <a:cs typeface="+mn-cs"/>
                    <a:sym typeface="Interstate"/>
                  </a:rPr>
                  <a:t>A ilacının bireylerin tepki verme süreleri üzerinde anlamlı bir etkisi yoktur (</a:t>
                </a:r>
                <a14:m>
                  <m:oMath xmlns:m="http://schemas.openxmlformats.org/officeDocument/2006/math">
                    <m:r>
                      <a:rPr kumimoji="0" lang="tr-TR" sz="5600" b="0" i="1" u="none" strike="noStrike" cap="none" spc="0" normalizeH="0" baseline="0" dirty="0" smtClean="0">
                        <a:ln>
                          <a:noFill/>
                        </a:ln>
                        <a:solidFill>
                          <a:srgbClr val="000000"/>
                        </a:solidFill>
                        <a:effectLst/>
                        <a:uFillTx/>
                        <a:latin typeface="Cambria Math" panose="02040503050406030204" pitchFamily="18" charset="0"/>
                        <a:ea typeface="+mn-ea"/>
                        <a:cs typeface="+mn-cs"/>
                        <a:sym typeface="Interstate"/>
                      </a:rPr>
                      <m:t>𝑡</m:t>
                    </m:r>
                    <m:r>
                      <a:rPr kumimoji="0" lang="tr-TR" sz="5600" b="0" i="1" u="none" strike="noStrike" cap="none" spc="0" normalizeH="0" baseline="0" dirty="0" smtClean="0">
                        <a:ln>
                          <a:noFill/>
                        </a:ln>
                        <a:solidFill>
                          <a:srgbClr val="000000"/>
                        </a:solidFill>
                        <a:effectLst/>
                        <a:uFillTx/>
                        <a:latin typeface="Cambria Math" panose="02040503050406030204" pitchFamily="18" charset="0"/>
                        <a:ea typeface="+mn-ea"/>
                        <a:cs typeface="+mn-cs"/>
                        <a:sym typeface="Interstate"/>
                      </a:rPr>
                      <m:t>= 2.28, </m:t>
                    </m:r>
                    <m:r>
                      <a:rPr kumimoji="0" lang="tr-TR" sz="5600" b="0" i="1" u="none" strike="noStrike" cap="none" spc="0" normalizeH="0" baseline="0" dirty="0" smtClean="0">
                        <a:ln>
                          <a:noFill/>
                        </a:ln>
                        <a:solidFill>
                          <a:srgbClr val="000000"/>
                        </a:solidFill>
                        <a:effectLst/>
                        <a:uFillTx/>
                        <a:latin typeface="Cambria Math" panose="02040503050406030204" pitchFamily="18" charset="0"/>
                        <a:ea typeface="+mn-ea"/>
                        <a:cs typeface="+mn-cs"/>
                        <a:sym typeface="Interstate"/>
                      </a:rPr>
                      <m:t>𝑝</m:t>
                    </m:r>
                    <m:r>
                      <a:rPr kumimoji="0" lang="en-US" sz="5600" b="0" i="1" u="none" strike="noStrike" cap="none" spc="0" normalizeH="0" baseline="0" dirty="0">
                        <a:ln>
                          <a:noFill/>
                        </a:ln>
                        <a:solidFill>
                          <a:srgbClr val="000000"/>
                        </a:solidFill>
                        <a:effectLst/>
                        <a:uFillTx/>
                        <a:latin typeface="Cambria Math" panose="02040503050406030204" pitchFamily="18" charset="0"/>
                        <a:ea typeface="+mn-ea"/>
                        <a:cs typeface="+mn-cs"/>
                        <a:sym typeface="Interstate"/>
                      </a:rPr>
                      <m:t>&gt;0.05</m:t>
                    </m:r>
                  </m:oMath>
                </a14:m>
                <a:r>
                  <a:rPr kumimoji="0" lang="tr-TR" sz="5600" b="0" i="0" u="none" strike="noStrike" cap="none" spc="0" normalizeH="0" baseline="0" dirty="0">
                    <a:ln>
                      <a:noFill/>
                    </a:ln>
                    <a:solidFill>
                      <a:srgbClr val="000000"/>
                    </a:solidFill>
                    <a:effectLst/>
                    <a:uFillTx/>
                    <a:latin typeface="+mn-lt"/>
                    <a:ea typeface="+mn-ea"/>
                    <a:cs typeface="+mn-cs"/>
                    <a:sym typeface="Interstate"/>
                  </a:rPr>
                  <a:t>)</a:t>
                </a:r>
                <a:endParaRPr kumimoji="0" lang="en-US" sz="5600" b="0" i="0" u="none" strike="noStrike" cap="none" spc="0" normalizeH="0" baseline="0" dirty="0">
                  <a:ln>
                    <a:noFill/>
                  </a:ln>
                  <a:solidFill>
                    <a:srgbClr val="000000"/>
                  </a:solidFill>
                  <a:effectLst/>
                  <a:uFillTx/>
                  <a:latin typeface="+mn-lt"/>
                  <a:ea typeface="+mn-ea"/>
                  <a:cs typeface="+mn-cs"/>
                  <a:sym typeface="Interstate"/>
                </a:endParaRPr>
              </a:p>
            </p:txBody>
          </p:sp>
        </mc:Choice>
        <mc:Fallback xmlns="">
          <p:sp>
            <p:nvSpPr>
              <p:cNvPr id="4" name="TextBox 3">
                <a:extLst>
                  <a:ext uri="{FF2B5EF4-FFF2-40B4-BE49-F238E27FC236}">
                    <a16:creationId xmlns:a16="http://schemas.microsoft.com/office/drawing/2014/main" id="{ADF17F1C-9F44-4CB0-9F4C-400787293A31}"/>
                  </a:ext>
                </a:extLst>
              </p:cNvPr>
              <p:cNvSpPr txBox="1">
                <a:spLocks noRot="1" noChangeAspect="1" noMove="1" noResize="1" noEditPoints="1" noAdjustHandles="1" noChangeArrowheads="1" noChangeShapeType="1" noTextEdit="1"/>
              </p:cNvSpPr>
              <p:nvPr/>
            </p:nvSpPr>
            <p:spPr>
              <a:xfrm>
                <a:off x="9264316" y="2464962"/>
                <a:ext cx="13932568" cy="9998633"/>
              </a:xfrm>
              <a:prstGeom prst="rect">
                <a:avLst/>
              </a:prstGeom>
              <a:blipFill>
                <a:blip r:embed="rId3"/>
                <a:stretch>
                  <a:fillRect l="-2451" b="-1706"/>
                </a:stretch>
              </a:blipFill>
              <a:ln w="25400" cap="flat">
                <a:noFill/>
                <a:miter lim="400000"/>
              </a:ln>
              <a:effectLst/>
            </p:spPr>
            <p:txBody>
              <a:bodyPr/>
              <a:lstStyle/>
              <a:p>
                <a:r>
                  <a:rPr lang="tr-TR">
                    <a:noFill/>
                  </a:rPr>
                  <a:t> </a:t>
                </a:r>
              </a:p>
            </p:txBody>
          </p:sp>
        </mc:Fallback>
      </mc:AlternateContent>
    </p:spTree>
    <p:extLst>
      <p:ext uri="{BB962C8B-B14F-4D97-AF65-F5344CB8AC3E}">
        <p14:creationId xmlns:p14="http://schemas.microsoft.com/office/powerpoint/2010/main" val="3978304373"/>
      </p:ext>
    </p:extLst>
  </p:cSld>
  <p:clrMapOvr>
    <a:masterClrMapping/>
  </p:clrMapOvr>
  <mc:AlternateContent xmlns:mc="http://schemas.openxmlformats.org/markup-compatibility/2006" xmlns:p14="http://schemas.microsoft.com/office/powerpoint/2010/main">
    <mc:Choice Requires="p14">
      <p:transition spd="slow" p14:dur="1400" advClick="0">
        <p14:ripple/>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CB269B6-0201-4C5D-93DB-C10F9EDAE05B}"/>
              </a:ext>
            </a:extLst>
          </p:cNvPr>
          <p:cNvSpPr txBox="1"/>
          <p:nvPr/>
        </p:nvSpPr>
        <p:spPr>
          <a:xfrm>
            <a:off x="1796716" y="2141622"/>
            <a:ext cx="20790568" cy="5814923"/>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t">
            <a:spAutoFit/>
          </a:bodyPr>
          <a:lstStyle/>
          <a:p>
            <a:pPr marL="0" marR="0" indent="0" algn="l" defTabSz="914400" rtl="0" fontAlgn="auto" latinLnBrk="0" hangingPunct="0">
              <a:lnSpc>
                <a:spcPct val="110000"/>
              </a:lnSpc>
              <a:spcBef>
                <a:spcPts val="2000"/>
              </a:spcBef>
              <a:spcAft>
                <a:spcPts val="0"/>
              </a:spcAft>
              <a:buClrTx/>
              <a:buSzPct val="100000"/>
              <a:buNone/>
              <a:tabLst/>
            </a:pPr>
            <a:r>
              <a:rPr kumimoji="0" lang="tr-TR" sz="5600" b="1" i="0" u="none" strike="noStrike" cap="none" spc="0" normalizeH="0" baseline="0" dirty="0">
                <a:ln>
                  <a:noFill/>
                </a:ln>
                <a:solidFill>
                  <a:srgbClr val="000000"/>
                </a:solidFill>
                <a:effectLst/>
                <a:uFillTx/>
                <a:latin typeface="+mn-lt"/>
                <a:ea typeface="+mn-ea"/>
                <a:cs typeface="+mn-cs"/>
                <a:sym typeface="Interstate"/>
              </a:rPr>
              <a:t>Etki Büyüklüğü</a:t>
            </a:r>
          </a:p>
          <a:p>
            <a:r>
              <a:rPr lang="tr-TR" sz="5400" dirty="0"/>
              <a:t>Not: Anlamlı fark bulamadığımız durumlarda etki büyüklüğü raporlamayız.</a:t>
            </a:r>
          </a:p>
          <a:p>
            <a:r>
              <a:rPr kumimoji="0" lang="tr-TR" sz="5400" b="0" i="0" u="none" strike="noStrike" cap="none" spc="0" normalizeH="0" baseline="0" dirty="0">
                <a:ln>
                  <a:noFill/>
                </a:ln>
                <a:solidFill>
                  <a:srgbClr val="000000"/>
                </a:solidFill>
                <a:effectLst/>
                <a:uFillTx/>
                <a:latin typeface="+mn-lt"/>
                <a:ea typeface="+mn-ea"/>
                <a:cs typeface="+mn-cs"/>
                <a:sym typeface="Interstate"/>
              </a:rPr>
              <a:t>Etki büyüklüğünü fark puanları için hesaplarız.</a:t>
            </a:r>
          </a:p>
          <a:p>
            <a:pPr marL="0" indent="0">
              <a:buNone/>
            </a:pPr>
            <a:endParaRPr kumimoji="0" lang="en-US" sz="5400" b="0" i="0" u="none" strike="noStrike" cap="none" spc="0" normalizeH="0" baseline="0" dirty="0">
              <a:ln>
                <a:noFill/>
              </a:ln>
              <a:solidFill>
                <a:srgbClr val="000000"/>
              </a:solidFill>
              <a:effectLst/>
              <a:uFillTx/>
              <a:latin typeface="+mn-lt"/>
              <a:ea typeface="+mn-ea"/>
              <a:cs typeface="+mn-cs"/>
              <a:sym typeface="Interstate"/>
            </a:endParaRP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5F07BC3B-DDF1-4CAE-BC9E-F8ED13C114AE}"/>
                  </a:ext>
                </a:extLst>
              </p:cNvPr>
              <p:cNvSpPr/>
              <p:nvPr/>
            </p:nvSpPr>
            <p:spPr>
              <a:xfrm>
                <a:off x="2454442" y="7628418"/>
                <a:ext cx="16122316" cy="5159297"/>
              </a:xfrm>
              <a:prstGeom prst="rect">
                <a:avLst/>
              </a:prstGeom>
            </p:spPr>
            <p:txBody>
              <a:bodyPr wrap="square">
                <a:spAutoFit/>
              </a:bodyPr>
              <a:lstStyle/>
              <a:p>
                <a:pPr marL="0" indent="0">
                  <a:buNone/>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𝑑</m:t>
                      </m:r>
                      <m:r>
                        <a:rPr lang="en-US">
                          <a:latin typeface="Cambria Math" panose="02040503050406030204" pitchFamily="18" charset="0"/>
                        </a:rPr>
                        <m:t>=</m:t>
                      </m:r>
                      <m:f>
                        <m:fPr>
                          <m:ctrlPr>
                            <a:rPr lang="en-US" i="1">
                              <a:latin typeface="Cambria Math" panose="02040503050406030204" pitchFamily="18" charset="0"/>
                            </a:rPr>
                          </m:ctrlPr>
                        </m:fPr>
                        <m:num>
                          <m:r>
                            <a:rPr lang="tr-TR" b="0" i="1" smtClean="0">
                              <a:latin typeface="Cambria Math" panose="02040503050406030204" pitchFamily="18" charset="0"/>
                            </a:rPr>
                            <m:t>Ö</m:t>
                          </m:r>
                          <m:r>
                            <a:rPr lang="tr-TR" b="0" i="1" smtClean="0">
                              <a:latin typeface="Cambria Math" panose="02040503050406030204" pitchFamily="18" charset="0"/>
                            </a:rPr>
                            <m:t>𝑟𝑛𝑒𝑘𝑙𝑒𝑚</m:t>
                          </m:r>
                          <m:r>
                            <a:rPr lang="tr-TR" b="0" i="1" smtClean="0">
                              <a:latin typeface="Cambria Math" panose="02040503050406030204" pitchFamily="18" charset="0"/>
                            </a:rPr>
                            <m:t> </m:t>
                          </m:r>
                          <m:r>
                            <a:rPr lang="tr-TR" b="0" i="1" smtClean="0">
                              <a:latin typeface="Cambria Math" panose="02040503050406030204" pitchFamily="18" charset="0"/>
                            </a:rPr>
                            <m:t>𝑓𝑎𝑟𝑘𝑙𝑎𝑟𝚤𝑛𝚤𝑛</m:t>
                          </m:r>
                          <m:r>
                            <a:rPr lang="tr-TR" b="0" i="1" smtClean="0">
                              <a:latin typeface="Cambria Math" panose="02040503050406030204" pitchFamily="18" charset="0"/>
                            </a:rPr>
                            <m:t> </m:t>
                          </m:r>
                          <m:r>
                            <a:rPr lang="tr-TR" b="0" i="1" smtClean="0">
                              <a:latin typeface="Cambria Math" panose="02040503050406030204" pitchFamily="18" charset="0"/>
                            </a:rPr>
                            <m:t>𝑜𝑟𝑡𝑎𝑙𝑎𝑚𝑎𝑠𝚤</m:t>
                          </m:r>
                        </m:num>
                        <m:den>
                          <m:r>
                            <a:rPr lang="tr-TR" b="0" i="1" smtClean="0">
                              <a:latin typeface="Cambria Math" panose="02040503050406030204" pitchFamily="18" charset="0"/>
                            </a:rPr>
                            <m:t>𝑓𝑎𝑟𝑘𝑙𝑎𝑟𝚤𝑛</m:t>
                          </m:r>
                          <m:r>
                            <a:rPr lang="tr-TR" b="0" i="1" smtClean="0">
                              <a:latin typeface="Cambria Math" panose="02040503050406030204" pitchFamily="18" charset="0"/>
                            </a:rPr>
                            <m:t> </m:t>
                          </m:r>
                          <m:r>
                            <a:rPr lang="tr-TR" b="0" i="1" smtClean="0">
                              <a:latin typeface="Cambria Math" panose="02040503050406030204" pitchFamily="18" charset="0"/>
                            </a:rPr>
                            <m:t>𝑠𝑡𝑎𝑛𝑑𝑎𝑟𝑡</m:t>
                          </m:r>
                          <m:r>
                            <a:rPr lang="tr-TR" b="0" i="1" smtClean="0">
                              <a:latin typeface="Cambria Math" panose="02040503050406030204" pitchFamily="18" charset="0"/>
                            </a:rPr>
                            <m:t> </m:t>
                          </m:r>
                          <m:r>
                            <a:rPr lang="tr-TR" b="0" i="1" smtClean="0">
                              <a:latin typeface="Cambria Math" panose="02040503050406030204" pitchFamily="18" charset="0"/>
                            </a:rPr>
                            <m:t>𝑠𝑎𝑝𝑚𝑎𝑠𝚤</m:t>
                          </m:r>
                        </m:den>
                      </m:f>
                      <m:r>
                        <a:rPr lang="en-US">
                          <a:latin typeface="Cambria Math" panose="02040503050406030204" pitchFamily="18" charset="0"/>
                        </a:rPr>
                        <m:t>=</m:t>
                      </m:r>
                      <m:f>
                        <m:fPr>
                          <m:ctrlPr>
                            <a:rPr lang="en-US" i="1">
                              <a:latin typeface="Cambria Math" panose="02040503050406030204" pitchFamily="18" charset="0"/>
                            </a:rPr>
                          </m:ctrlPr>
                        </m:fPr>
                        <m:num>
                          <m:sSub>
                            <m:sSubPr>
                              <m:ctrlPr>
                                <a:rPr lang="en-US" i="1" smtClean="0">
                                  <a:latin typeface="Cambria Math" panose="02040503050406030204" pitchFamily="18" charset="0"/>
                                </a:rPr>
                              </m:ctrlPr>
                            </m:sSubPr>
                            <m:e>
                              <m:acc>
                                <m:accPr>
                                  <m:chr m:val="̅"/>
                                  <m:ctrlPr>
                                    <a:rPr lang="en-US" i="1" smtClean="0">
                                      <a:latin typeface="Cambria Math" panose="02040503050406030204" pitchFamily="18" charset="0"/>
                                    </a:rPr>
                                  </m:ctrlPr>
                                </m:accPr>
                                <m:e>
                                  <m:r>
                                    <a:rPr lang="tr-TR" b="0" i="1" smtClean="0">
                                      <a:latin typeface="Cambria Math" panose="02040503050406030204" pitchFamily="18" charset="0"/>
                                    </a:rPr>
                                    <m:t>𝑋</m:t>
                                  </m:r>
                                </m:e>
                              </m:acc>
                            </m:e>
                            <m:sub>
                              <m:r>
                                <a:rPr lang="en-US" i="1">
                                  <a:latin typeface="Cambria Math" panose="02040503050406030204" pitchFamily="18" charset="0"/>
                                </a:rPr>
                                <m:t>𝐷</m:t>
                              </m:r>
                            </m:sub>
                          </m:sSub>
                        </m:num>
                        <m:den>
                          <m:r>
                            <a:rPr lang="en-US" i="1">
                              <a:latin typeface="Cambria Math" panose="02040503050406030204" pitchFamily="18" charset="0"/>
                            </a:rPr>
                            <m:t>𝑠</m:t>
                          </m:r>
                        </m:den>
                      </m:f>
                    </m:oMath>
                  </m:oMathPara>
                </a14:m>
                <a:endParaRPr lang="tr-TR" dirty="0"/>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𝑑</m:t>
                      </m:r>
                      <m:r>
                        <a:rPr lang="en-US" i="1">
                          <a:latin typeface="Cambria Math" panose="02040503050406030204" pitchFamily="18" charset="0"/>
                        </a:rPr>
                        <m:t>=</m:t>
                      </m:r>
                      <m:f>
                        <m:fPr>
                          <m:ctrlPr>
                            <a:rPr lang="en-US" i="1">
                              <a:latin typeface="Cambria Math" panose="02040503050406030204" pitchFamily="18" charset="0"/>
                            </a:rPr>
                          </m:ctrlPr>
                        </m:fPr>
                        <m:num>
                          <m:r>
                            <a:rPr lang="tr-TR" b="0" i="1" smtClean="0">
                              <a:latin typeface="Cambria Math" panose="02040503050406030204" pitchFamily="18" charset="0"/>
                            </a:rPr>
                            <m:t>16</m:t>
                          </m:r>
                        </m:num>
                        <m:den>
                          <m:r>
                            <a:rPr lang="tr-TR" b="0" i="1" smtClean="0">
                              <a:latin typeface="Cambria Math" panose="02040503050406030204" pitchFamily="18" charset="0"/>
                            </a:rPr>
                            <m:t>14.09</m:t>
                          </m:r>
                        </m:den>
                      </m:f>
                      <m:r>
                        <a:rPr lang="tr-TR" b="0" i="1" smtClean="0">
                          <a:latin typeface="Cambria Math" panose="02040503050406030204" pitchFamily="18" charset="0"/>
                        </a:rPr>
                        <m:t>=1.12</m:t>
                      </m:r>
                    </m:oMath>
                  </m:oMathPara>
                </a14:m>
                <a:endParaRPr lang="en-US" dirty="0"/>
              </a:p>
              <a:p>
                <a:pPr marL="0" indent="0">
                  <a:buNone/>
                </a:pPr>
                <a:endParaRPr lang="en-US" dirty="0"/>
              </a:p>
            </p:txBody>
          </p:sp>
        </mc:Choice>
        <mc:Fallback xmlns="">
          <p:sp>
            <p:nvSpPr>
              <p:cNvPr id="3" name="Rectangle 2">
                <a:extLst>
                  <a:ext uri="{FF2B5EF4-FFF2-40B4-BE49-F238E27FC236}">
                    <a16:creationId xmlns:a16="http://schemas.microsoft.com/office/drawing/2014/main" id="{5F07BC3B-DDF1-4CAE-BC9E-F8ED13C114AE}"/>
                  </a:ext>
                </a:extLst>
              </p:cNvPr>
              <p:cNvSpPr>
                <a:spLocks noRot="1" noChangeAspect="1" noMove="1" noResize="1" noEditPoints="1" noAdjustHandles="1" noChangeArrowheads="1" noChangeShapeType="1" noTextEdit="1"/>
              </p:cNvSpPr>
              <p:nvPr/>
            </p:nvSpPr>
            <p:spPr>
              <a:xfrm>
                <a:off x="2454442" y="7628418"/>
                <a:ext cx="16122316" cy="5159297"/>
              </a:xfrm>
              <a:prstGeom prst="rect">
                <a:avLst/>
              </a:prstGeom>
              <a:blipFill>
                <a:blip r:embed="rId2"/>
                <a:stretch>
                  <a:fillRect/>
                </a:stretch>
              </a:blipFill>
            </p:spPr>
            <p:txBody>
              <a:bodyPr/>
              <a:lstStyle/>
              <a:p>
                <a:r>
                  <a:rPr lang="tr-TR">
                    <a:noFill/>
                  </a:rPr>
                  <a:t> </a:t>
                </a:r>
              </a:p>
            </p:txBody>
          </p:sp>
        </mc:Fallback>
      </mc:AlternateContent>
    </p:spTree>
    <p:extLst>
      <p:ext uri="{BB962C8B-B14F-4D97-AF65-F5344CB8AC3E}">
        <p14:creationId xmlns:p14="http://schemas.microsoft.com/office/powerpoint/2010/main" val="3280377732"/>
      </p:ext>
    </p:extLst>
  </p:cSld>
  <p:clrMapOvr>
    <a:masterClrMapping/>
  </p:clrMapOvr>
  <mc:AlternateContent xmlns:mc="http://schemas.openxmlformats.org/markup-compatibility/2006" xmlns:p14="http://schemas.microsoft.com/office/powerpoint/2010/main">
    <mc:Choice Requires="p14">
      <p:transition spd="slow" p14:dur="1400" advClick="0">
        <p14:ripple/>
      </p:transition>
    </mc:Choice>
    <mc:Fallback xmlns="">
      <p:transition spd="slow" advClick="0">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83CEB84-0110-47B0-AFC2-9FB78167AC4C}"/>
                  </a:ext>
                </a:extLst>
              </p:cNvPr>
              <p:cNvSpPr txBox="1"/>
              <p:nvPr/>
            </p:nvSpPr>
            <p:spPr>
              <a:xfrm>
                <a:off x="1106905" y="2959768"/>
                <a:ext cx="21680906" cy="8443079"/>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t">
                <a:spAutoFit/>
              </a:bodyPr>
              <a:lstStyle/>
              <a:p>
                <a:pPr marL="0" marR="0" indent="0" algn="l" defTabSz="914400" rtl="0" fontAlgn="auto" latinLnBrk="0" hangingPunct="0">
                  <a:lnSpc>
                    <a:spcPct val="110000"/>
                  </a:lnSpc>
                  <a:spcBef>
                    <a:spcPts val="2000"/>
                  </a:spcBef>
                  <a:spcAft>
                    <a:spcPts val="0"/>
                  </a:spcAft>
                  <a:buClrTx/>
                  <a:buSzPct val="100000"/>
                  <a:buNone/>
                  <a:tabLst/>
                </a:pPr>
                <a:r>
                  <a:rPr kumimoji="0" lang="tr-TR" sz="5600" b="0" i="0" u="sng" strike="noStrike" cap="none" spc="0" normalizeH="0" baseline="0" dirty="0" smtClean="0">
                    <a:ln>
                      <a:noFill/>
                    </a:ln>
                    <a:solidFill>
                      <a:srgbClr val="000000"/>
                    </a:solidFill>
                    <a:effectLst/>
                    <a:uFillTx/>
                    <a:latin typeface="+mn-lt"/>
                    <a:ea typeface="+mn-ea"/>
                    <a:cs typeface="+mn-cs"/>
                    <a:sym typeface="Interstate"/>
                  </a:rPr>
                  <a:t>Güven Aralığı: Ortalama fark değeri için </a:t>
                </a: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𝜇</m:t>
                        </m:r>
                      </m:e>
                      <m:sub>
                        <m:r>
                          <a:rPr lang="en-US" i="1">
                            <a:latin typeface="Cambria Math" panose="02040503050406030204" pitchFamily="18" charset="0"/>
                          </a:rPr>
                          <m:t>𝐷</m:t>
                        </m:r>
                      </m:sub>
                    </m:sSub>
                    <m:r>
                      <a:rPr lang="en-US" i="1">
                        <a:latin typeface="Cambria Math" panose="02040503050406030204" pitchFamily="18" charset="0"/>
                      </a:rPr>
                      <m:t>=</m:t>
                    </m:r>
                    <m:sSub>
                      <m:sSubPr>
                        <m:ctrlPr>
                          <a:rPr lang="en-US" i="1" smtClean="0">
                            <a:latin typeface="Cambria Math" panose="02040503050406030204" pitchFamily="18" charset="0"/>
                          </a:rPr>
                        </m:ctrlPr>
                      </m:sSubPr>
                      <m:e>
                        <m:acc>
                          <m:accPr>
                            <m:chr m:val="̅"/>
                            <m:ctrlPr>
                              <a:rPr lang="en-US" i="1" smtClean="0">
                                <a:latin typeface="Cambria Math" panose="02040503050406030204" pitchFamily="18" charset="0"/>
                              </a:rPr>
                            </m:ctrlPr>
                          </m:accPr>
                          <m:e>
                            <m:r>
                              <a:rPr lang="tr-TR" b="0" i="1" smtClean="0">
                                <a:latin typeface="Cambria Math" panose="02040503050406030204" pitchFamily="18" charset="0"/>
                              </a:rPr>
                              <m:t>𝑋</m:t>
                            </m:r>
                          </m:e>
                        </m:acc>
                      </m:e>
                      <m:sub>
                        <m:r>
                          <a:rPr lang="en-US" i="1">
                            <a:latin typeface="Cambria Math" panose="02040503050406030204" pitchFamily="18" charset="0"/>
                          </a:rPr>
                          <m:t>𝐷</m:t>
                        </m:r>
                      </m:sub>
                    </m:sSub>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𝑆</m:t>
                        </m:r>
                        <m:r>
                          <a:rPr lang="tr-TR" b="0" i="1" smtClean="0">
                            <a:latin typeface="Cambria Math" panose="02040503050406030204" pitchFamily="18" charset="0"/>
                          </a:rPr>
                          <m:t>𝐻</m:t>
                        </m:r>
                        <m:r>
                          <a:rPr lang="en-US" i="1">
                            <a:latin typeface="Cambria Math" panose="02040503050406030204" pitchFamily="18" charset="0"/>
                          </a:rPr>
                          <m:t>∗</m:t>
                        </m:r>
                        <m:r>
                          <a:rPr lang="en-US" i="1">
                            <a:latin typeface="Cambria Math" panose="02040503050406030204" pitchFamily="18" charset="0"/>
                          </a:rPr>
                          <m:t>𝑡</m:t>
                        </m:r>
                      </m:e>
                    </m:d>
                  </m:oMath>
                </a14:m>
                <a:endParaRPr lang="en-US" dirty="0"/>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𝜇</m:t>
                        </m:r>
                      </m:e>
                      <m:sub>
                        <m:r>
                          <a:rPr lang="en-US" i="1">
                            <a:latin typeface="Cambria Math" panose="02040503050406030204" pitchFamily="18" charset="0"/>
                          </a:rPr>
                          <m:t>𝐷</m:t>
                        </m:r>
                      </m:sub>
                    </m:sSub>
                  </m:oMath>
                </a14:m>
                <a:r>
                  <a:rPr lang="en-US" dirty="0"/>
                  <a:t> </a:t>
                </a:r>
                <a:r>
                  <a:rPr lang="tr-TR" dirty="0"/>
                  <a:t>için % 95 güven aralığı</a:t>
                </a:r>
                <a:r>
                  <a:rPr lang="en-US" dirty="0"/>
                  <a:t> </a:t>
                </a:r>
                <a14:m>
                  <m:oMath xmlns:m="http://schemas.openxmlformats.org/officeDocument/2006/math">
                    <m:r>
                      <a:rPr lang="en-US" i="1">
                        <a:latin typeface="Cambria Math" panose="02040503050406030204" pitchFamily="18" charset="0"/>
                      </a:rPr>
                      <m:t>16±</m:t>
                    </m:r>
                    <m:d>
                      <m:dPr>
                        <m:ctrlPr>
                          <a:rPr lang="en-US" i="1">
                            <a:latin typeface="Cambria Math" panose="02040503050406030204" pitchFamily="18" charset="0"/>
                          </a:rPr>
                        </m:ctrlPr>
                      </m:dPr>
                      <m:e>
                        <m:r>
                          <a:rPr lang="en-US" i="1">
                            <a:latin typeface="Cambria Math" panose="02040503050406030204" pitchFamily="18" charset="0"/>
                          </a:rPr>
                          <m:t>7∗3.183</m:t>
                        </m:r>
                      </m:e>
                    </m:d>
                  </m:oMath>
                </a14:m>
                <a:r>
                  <a:rPr lang="en-US" dirty="0"/>
                  <a:t> = </a:t>
                </a:r>
                <a14:m>
                  <m:oMath xmlns:m="http://schemas.openxmlformats.org/officeDocument/2006/math">
                    <m:r>
                      <a:rPr lang="en-US" i="1">
                        <a:latin typeface="Cambria Math" panose="02040503050406030204" pitchFamily="18" charset="0"/>
                      </a:rPr>
                      <m:t>16±</m:t>
                    </m:r>
                    <m:d>
                      <m:dPr>
                        <m:ctrlPr>
                          <a:rPr lang="en-US" i="1">
                            <a:latin typeface="Cambria Math" panose="02040503050406030204" pitchFamily="18" charset="0"/>
                          </a:rPr>
                        </m:ctrlPr>
                      </m:dPr>
                      <m:e>
                        <m:r>
                          <a:rPr lang="en-US" i="1">
                            <a:latin typeface="Cambria Math" panose="02040503050406030204" pitchFamily="18" charset="0"/>
                          </a:rPr>
                          <m:t>22</m:t>
                        </m:r>
                      </m:e>
                    </m:d>
                  </m:oMath>
                </a14:m>
                <a:endParaRPr lang="en-US" dirty="0"/>
              </a:p>
              <a:p>
                <a:r>
                  <a:rPr lang="tr-TR" dirty="0"/>
                  <a:t>%95 olasılıkla evrende farkların ortalaması </a:t>
                </a:r>
                <a:r>
                  <a:rPr lang="en-US" dirty="0"/>
                  <a:t>-6 </a:t>
                </a:r>
                <a:r>
                  <a:rPr lang="tr-TR" dirty="0"/>
                  <a:t>ile</a:t>
                </a:r>
                <a:r>
                  <a:rPr lang="en-US" dirty="0"/>
                  <a:t> 38</a:t>
                </a:r>
                <a:r>
                  <a:rPr lang="tr-TR" dirty="0"/>
                  <a:t> aralığındadır</a:t>
                </a:r>
                <a:r>
                  <a:rPr lang="en-US" dirty="0"/>
                  <a:t>. </a:t>
                </a:r>
                <a:endParaRPr lang="tr-TR" dirty="0"/>
              </a:p>
              <a:p>
                <a:pPr marL="0" indent="0">
                  <a:buNone/>
                </a:pPr>
                <a:r>
                  <a:rPr lang="tr-TR" dirty="0"/>
                  <a:t>Not: İstatistiksel olarak anlamlı bir fark bulamadığımızda güven aralığı 0’ı içerir. </a:t>
                </a:r>
                <a:endParaRPr lang="en-US" dirty="0"/>
              </a:p>
              <a:p>
                <a:pPr marL="0" marR="0" indent="0" algn="l" defTabSz="914400" rtl="0" fontAlgn="auto" latinLnBrk="0" hangingPunct="0">
                  <a:lnSpc>
                    <a:spcPct val="110000"/>
                  </a:lnSpc>
                  <a:spcBef>
                    <a:spcPts val="2000"/>
                  </a:spcBef>
                  <a:spcAft>
                    <a:spcPts val="0"/>
                  </a:spcAft>
                  <a:buClrTx/>
                  <a:buSzPct val="100000"/>
                  <a:buNone/>
                  <a:tabLst/>
                </a:pPr>
                <a:endParaRPr kumimoji="0" lang="en-US" sz="5600" b="0" i="0" u="none" strike="noStrike" cap="none" spc="0" normalizeH="0" baseline="0" dirty="0">
                  <a:ln>
                    <a:noFill/>
                  </a:ln>
                  <a:solidFill>
                    <a:srgbClr val="000000"/>
                  </a:solidFill>
                  <a:effectLst/>
                  <a:uFillTx/>
                  <a:latin typeface="+mn-lt"/>
                  <a:ea typeface="+mn-ea"/>
                  <a:cs typeface="+mn-cs"/>
                  <a:sym typeface="Interstate"/>
                </a:endParaRPr>
              </a:p>
            </p:txBody>
          </p:sp>
        </mc:Choice>
        <mc:Fallback xmlns="">
          <p:sp>
            <p:nvSpPr>
              <p:cNvPr id="2" name="TextBox 1">
                <a:extLst>
                  <a:ext uri="{FF2B5EF4-FFF2-40B4-BE49-F238E27FC236}">
                    <a16:creationId xmlns:a16="http://schemas.microsoft.com/office/drawing/2014/main" id="{F83CEB84-0110-47B0-AFC2-9FB78167AC4C}"/>
                  </a:ext>
                </a:extLst>
              </p:cNvPr>
              <p:cNvSpPr txBox="1">
                <a:spLocks noRot="1" noChangeAspect="1" noMove="1" noResize="1" noEditPoints="1" noAdjustHandles="1" noChangeArrowheads="1" noChangeShapeType="1" noTextEdit="1"/>
              </p:cNvSpPr>
              <p:nvPr/>
            </p:nvSpPr>
            <p:spPr>
              <a:xfrm>
                <a:off x="1106905" y="2959768"/>
                <a:ext cx="21680906" cy="8443079"/>
              </a:xfrm>
              <a:prstGeom prst="rect">
                <a:avLst/>
              </a:prstGeom>
              <a:blipFill>
                <a:blip r:embed="rId2"/>
                <a:stretch>
                  <a:fillRect l="-1575" r="-169"/>
                </a:stretch>
              </a:blipFill>
              <a:ln w="25400" cap="flat">
                <a:noFill/>
                <a:miter lim="400000"/>
              </a:ln>
              <a:effectLst/>
            </p:spPr>
            <p:txBody>
              <a:bodyPr/>
              <a:lstStyle/>
              <a:p>
                <a:r>
                  <a:rPr lang="tr-TR">
                    <a:noFill/>
                  </a:rPr>
                  <a:t> </a:t>
                </a:r>
              </a:p>
            </p:txBody>
          </p:sp>
        </mc:Fallback>
      </mc:AlternateContent>
    </p:spTree>
    <p:extLst>
      <p:ext uri="{BB962C8B-B14F-4D97-AF65-F5344CB8AC3E}">
        <p14:creationId xmlns:p14="http://schemas.microsoft.com/office/powerpoint/2010/main" val="2168402752"/>
      </p:ext>
    </p:extLst>
  </p:cSld>
  <p:clrMapOvr>
    <a:masterClrMapping/>
  </p:clrMapOvr>
  <mc:AlternateContent xmlns:mc="http://schemas.openxmlformats.org/markup-compatibility/2006" xmlns:p14="http://schemas.microsoft.com/office/powerpoint/2010/main">
    <mc:Choice Requires="p14">
      <p:transition spd="slow" p14:dur="1400" advClick="0">
        <p14:ripple/>
      </p:transition>
    </mc:Choice>
    <mc:Fallback xmlns="">
      <p:transition spd="slow" advClick="0">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8A9A394-5043-47AF-B01B-FF3182ADA4BC}"/>
              </a:ext>
            </a:extLst>
          </p:cNvPr>
          <p:cNvSpPr/>
          <p:nvPr/>
        </p:nvSpPr>
        <p:spPr>
          <a:xfrm>
            <a:off x="1804737" y="3297965"/>
            <a:ext cx="20044610" cy="7450053"/>
          </a:xfrm>
          <a:prstGeom prst="rect">
            <a:avLst/>
          </a:prstGeom>
        </p:spPr>
        <p:txBody>
          <a:bodyPr wrap="square">
            <a:spAutoFit/>
          </a:bodyPr>
          <a:lstStyle/>
          <a:p>
            <a:pPr eaLnBrk="1" hangingPunct="1">
              <a:buFont typeface="Wingdings" panose="05000000000000000000" pitchFamily="2" charset="2"/>
              <a:buNone/>
            </a:pPr>
            <a:r>
              <a:rPr lang="tr-TR" altLang="tr-TR" b="1" dirty="0"/>
              <a:t>Varsayımlar</a:t>
            </a:r>
          </a:p>
          <a:p>
            <a:pPr eaLnBrk="1" hangingPunct="1">
              <a:buFont typeface="Wingdings" panose="05000000000000000000" pitchFamily="2" charset="2"/>
              <a:buNone/>
            </a:pPr>
            <a:r>
              <a:rPr lang="tr-TR" altLang="tr-TR" u="sng" dirty="0"/>
              <a:t>Bağımsız gözlem:</a:t>
            </a:r>
            <a:r>
              <a:rPr lang="tr-TR" altLang="tr-TR" dirty="0"/>
              <a:t> Her bir uygulama durumu içerisindeki gözlemlerin bağımsız olması gerekmektedir. </a:t>
            </a:r>
          </a:p>
          <a:p>
            <a:pPr eaLnBrk="1" hangingPunct="1">
              <a:buFont typeface="Wingdings" panose="05000000000000000000" pitchFamily="2" charset="2"/>
              <a:buNone/>
            </a:pPr>
            <a:endParaRPr lang="tr-TR" altLang="tr-TR" dirty="0"/>
          </a:p>
          <a:p>
            <a:pPr eaLnBrk="1" hangingPunct="1">
              <a:buFont typeface="Wingdings" panose="05000000000000000000" pitchFamily="2" charset="2"/>
              <a:buNone/>
            </a:pPr>
            <a:r>
              <a:rPr lang="tr-TR" altLang="tr-TR" u="sng" dirty="0"/>
              <a:t>Normal dağılım:</a:t>
            </a:r>
            <a:r>
              <a:rPr lang="tr-TR" altLang="tr-TR" dirty="0"/>
              <a:t> Evrendeki fark puanlarının (D değerleri) dağılımı normal olmalıdır. Bu varsayım özellikle küçük örneklemler için önemlidir. n</a:t>
            </a:r>
            <a:r>
              <a:rPr lang="en-US" altLang="tr-TR" dirty="0">
                <a:cs typeface="Arial" panose="020B0604020202020204" pitchFamily="34" charset="0"/>
              </a:rPr>
              <a:t>&gt;</a:t>
            </a:r>
            <a:r>
              <a:rPr lang="tr-TR" altLang="tr-TR" dirty="0">
                <a:cs typeface="Arial" panose="020B0604020202020204" pitchFamily="34" charset="0"/>
              </a:rPr>
              <a:t>30 ise bu varsayım sağlanmış olur. </a:t>
            </a:r>
            <a:endParaRPr lang="en-US" altLang="tr-TR" dirty="0">
              <a:cs typeface="Arial" panose="020B0604020202020204" pitchFamily="34" charset="0"/>
            </a:endParaRPr>
          </a:p>
        </p:txBody>
      </p:sp>
    </p:spTree>
    <p:extLst>
      <p:ext uri="{BB962C8B-B14F-4D97-AF65-F5344CB8AC3E}">
        <p14:creationId xmlns:p14="http://schemas.microsoft.com/office/powerpoint/2010/main" val="2340882860"/>
      </p:ext>
    </p:extLst>
  </p:cSld>
  <p:clrMapOvr>
    <a:masterClrMapping/>
  </p:clrMapOvr>
  <mc:AlternateContent xmlns:mc="http://schemas.openxmlformats.org/markup-compatibility/2006" xmlns:p14="http://schemas.microsoft.com/office/powerpoint/2010/main">
    <mc:Choice Requires="p14">
      <p:transition spd="slow" p14:dur="1400" advClick="0">
        <p14:ripple/>
      </p:transition>
    </mc:Choice>
    <mc:Fallback xmlns="">
      <p:transition spd="slow" advClick="0">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B3476BC-246E-4641-8806-238E290B914D}"/>
              </a:ext>
            </a:extLst>
          </p:cNvPr>
          <p:cNvSpPr txBox="1"/>
          <p:nvPr/>
        </p:nvSpPr>
        <p:spPr>
          <a:xfrm>
            <a:off x="7548701" y="1161598"/>
            <a:ext cx="20285242" cy="1389096"/>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t">
            <a:spAutoFit/>
          </a:bodyPr>
          <a:lstStyle/>
          <a:p>
            <a:pPr marL="0" marR="0" indent="0" algn="l" defTabSz="914400" rtl="0" fontAlgn="auto" latinLnBrk="0" hangingPunct="0">
              <a:lnSpc>
                <a:spcPct val="110000"/>
              </a:lnSpc>
              <a:spcBef>
                <a:spcPts val="2000"/>
              </a:spcBef>
              <a:spcAft>
                <a:spcPts val="0"/>
              </a:spcAft>
              <a:buClrTx/>
              <a:buSzPct val="100000"/>
              <a:buNone/>
              <a:tabLst/>
            </a:pPr>
            <a:r>
              <a:rPr kumimoji="0" lang="tr-TR" sz="5600" b="0" i="0" u="none" strike="noStrike" cap="none" spc="0" normalizeH="0" baseline="0" dirty="0">
                <a:ln>
                  <a:noFill/>
                </a:ln>
                <a:solidFill>
                  <a:srgbClr val="000000"/>
                </a:solidFill>
                <a:effectLst/>
                <a:uFillTx/>
                <a:latin typeface="+mn-lt"/>
                <a:ea typeface="+mn-ea"/>
                <a:cs typeface="+mn-cs"/>
                <a:sym typeface="Interstate"/>
              </a:rPr>
              <a:t>TEK ÖRNEKLEM HİPOTEZ TESTLERİ</a:t>
            </a:r>
            <a:endParaRPr kumimoji="0" lang="en-US" sz="5600" b="0" i="0" u="none" strike="noStrike" cap="none" spc="0" normalizeH="0" baseline="0" dirty="0">
              <a:ln>
                <a:noFill/>
              </a:ln>
              <a:solidFill>
                <a:srgbClr val="000000"/>
              </a:solidFill>
              <a:effectLst/>
              <a:uFillTx/>
              <a:latin typeface="+mn-lt"/>
              <a:ea typeface="+mn-ea"/>
              <a:cs typeface="+mn-cs"/>
              <a:sym typeface="Interstate"/>
            </a:endParaRPr>
          </a:p>
        </p:txBody>
      </p:sp>
      <mc:AlternateContent xmlns:mc="http://schemas.openxmlformats.org/markup-compatibility/2006">
        <mc:Choice xmlns:a14="http://schemas.microsoft.com/office/drawing/2010/main" Requires="a14">
          <p:graphicFrame>
            <p:nvGraphicFramePr>
              <p:cNvPr id="3" name="Table 2">
                <a:extLst>
                  <a:ext uri="{FF2B5EF4-FFF2-40B4-BE49-F238E27FC236}">
                    <a16:creationId xmlns:a16="http://schemas.microsoft.com/office/drawing/2014/main" id="{029A16F9-11DC-4183-B264-F86E13C61785}"/>
                  </a:ext>
                </a:extLst>
              </p:cNvPr>
              <p:cNvGraphicFramePr>
                <a:graphicFrameLocks noGrp="1"/>
              </p:cNvGraphicFramePr>
              <p:nvPr>
                <p:extLst>
                  <p:ext uri="{D42A27DB-BD31-4B8C-83A1-F6EECF244321}">
                    <p14:modId xmlns:p14="http://schemas.microsoft.com/office/powerpoint/2010/main" val="1287654094"/>
                  </p:ext>
                </p:extLst>
              </p:nvPr>
            </p:nvGraphicFramePr>
            <p:xfrm>
              <a:off x="876300" y="2345054"/>
              <a:ext cx="22631400" cy="9106429"/>
            </p:xfrm>
            <a:graphic>
              <a:graphicData uri="http://schemas.openxmlformats.org/drawingml/2006/table">
                <a:tbl>
                  <a:tblPr firstRow="1" firstCol="1" bandRow="1">
                    <a:tableStyleId>{5940675A-B579-460E-94D1-54222C63F5DA}</a:tableStyleId>
                  </a:tblPr>
                  <a:tblGrid>
                    <a:gridCol w="11315700">
                      <a:extLst>
                        <a:ext uri="{9D8B030D-6E8A-4147-A177-3AD203B41FA5}">
                          <a16:colId xmlns:a16="http://schemas.microsoft.com/office/drawing/2014/main" val="242661522"/>
                        </a:ext>
                      </a:extLst>
                    </a:gridCol>
                    <a:gridCol w="11315700">
                      <a:extLst>
                        <a:ext uri="{9D8B030D-6E8A-4147-A177-3AD203B41FA5}">
                          <a16:colId xmlns:a16="http://schemas.microsoft.com/office/drawing/2014/main" val="1309833882"/>
                        </a:ext>
                      </a:extLst>
                    </a:gridCol>
                  </a:tblGrid>
                  <a:tr h="727576">
                    <a:tc>
                      <a:txBody>
                        <a:bodyPr/>
                        <a:lstStyle/>
                        <a:p>
                          <a:pPr marL="0" marR="0" algn="ctr">
                            <a:lnSpc>
                              <a:spcPct val="107000"/>
                            </a:lnSpc>
                            <a:spcBef>
                              <a:spcPts val="0"/>
                            </a:spcBef>
                            <a:spcAft>
                              <a:spcPts val="0"/>
                            </a:spcAft>
                          </a:pPr>
                          <a:r>
                            <a:rPr lang="tr-TR" sz="4000" dirty="0">
                              <a:effectLst/>
                            </a:rPr>
                            <a:t>Tek Örneklem z testi</a:t>
                          </a:r>
                          <a:endParaRPr lang="en-US" sz="3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tr-TR" sz="4000" dirty="0">
                              <a:effectLst/>
                            </a:rPr>
                            <a:t>Tek Örneklem t testi</a:t>
                          </a:r>
                          <a:endParaRPr lang="en-US" sz="3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200980010"/>
                      </a:ext>
                    </a:extLst>
                  </a:tr>
                  <a:tr h="1530647">
                    <a:tc>
                      <a:txBody>
                        <a:bodyPr/>
                        <a:lstStyle/>
                        <a:p>
                          <a:pPr marL="0" marR="0">
                            <a:lnSpc>
                              <a:spcPct val="107000"/>
                            </a:lnSpc>
                            <a:spcBef>
                              <a:spcPts val="0"/>
                            </a:spcBef>
                            <a:spcAft>
                              <a:spcPts val="0"/>
                            </a:spcAft>
                          </a:pPr>
                          <a:r>
                            <a:rPr lang="tr-TR" sz="4000" dirty="0">
                              <a:effectLst/>
                            </a:rPr>
                            <a:t>Evren ortalaması</a:t>
                          </a:r>
                          <a:r>
                            <a:rPr lang="en-US" sz="4000" dirty="0">
                              <a:effectLst/>
                            </a:rPr>
                            <a:t>(μ) </a:t>
                          </a:r>
                          <a:r>
                            <a:rPr lang="tr-TR" sz="4000" dirty="0">
                              <a:effectLst/>
                            </a:rPr>
                            <a:t>ve evren </a:t>
                          </a:r>
                          <a:r>
                            <a:rPr lang="tr-TR" sz="4000" dirty="0" smtClean="0">
                              <a:effectLst/>
                            </a:rPr>
                            <a:t>standart </a:t>
                          </a:r>
                          <a:r>
                            <a:rPr lang="tr-TR" sz="4000" dirty="0">
                              <a:effectLst/>
                            </a:rPr>
                            <a:t>sapması</a:t>
                          </a:r>
                          <a:r>
                            <a:rPr lang="en-US" sz="4000" dirty="0">
                              <a:effectLst/>
                            </a:rPr>
                            <a:t> (σ) </a:t>
                          </a:r>
                          <a:r>
                            <a:rPr lang="tr-TR" sz="4000" dirty="0">
                              <a:effectLst/>
                            </a:rPr>
                            <a:t>bilinir.</a:t>
                          </a:r>
                          <a:endParaRPr lang="en-US" sz="3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nSpc>
                              <a:spcPct val="107000"/>
                            </a:lnSpc>
                            <a:spcBef>
                              <a:spcPts val="0"/>
                            </a:spcBef>
                            <a:spcAft>
                              <a:spcPts val="0"/>
                            </a:spcAft>
                          </a:pPr>
                          <a:r>
                            <a:rPr lang="tr-TR" sz="4000" dirty="0">
                              <a:effectLst/>
                            </a:rPr>
                            <a:t>Evren ortalaması </a:t>
                          </a:r>
                          <a:r>
                            <a:rPr lang="en-US" sz="4000" dirty="0">
                              <a:effectLst/>
                            </a:rPr>
                            <a:t> (μ) </a:t>
                          </a:r>
                          <a:r>
                            <a:rPr lang="tr-TR" sz="4000" dirty="0">
                              <a:effectLst/>
                            </a:rPr>
                            <a:t>bilinir. </a:t>
                          </a:r>
                          <a:endParaRPr lang="en-US" sz="3600" dirty="0">
                            <a:effectLst/>
                          </a:endParaRPr>
                        </a:p>
                        <a:p>
                          <a:pPr marL="0" marR="0">
                            <a:lnSpc>
                              <a:spcPct val="107000"/>
                            </a:lnSpc>
                            <a:spcBef>
                              <a:spcPts val="0"/>
                            </a:spcBef>
                            <a:spcAft>
                              <a:spcPts val="0"/>
                            </a:spcAft>
                          </a:pPr>
                          <a:r>
                            <a:rPr lang="tr-TR" sz="4000" dirty="0">
                              <a:effectLst/>
                            </a:rPr>
                            <a:t>Evren standart sapması</a:t>
                          </a:r>
                          <a:r>
                            <a:rPr lang="en-US" sz="4000" dirty="0">
                              <a:effectLst/>
                            </a:rPr>
                            <a:t> (σ) </a:t>
                          </a:r>
                          <a:r>
                            <a:rPr lang="tr-TR" sz="4000" dirty="0">
                              <a:effectLst/>
                            </a:rPr>
                            <a:t>bilinmez</a:t>
                          </a:r>
                          <a:endParaRPr lang="en-US" sz="3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716745738"/>
                      </a:ext>
                    </a:extLst>
                  </a:tr>
                  <a:tr h="2379454">
                    <a:tc>
                      <a:txBody>
                        <a:bodyPr/>
                        <a:lstStyle/>
                        <a:p>
                          <a:pPr marL="0" marR="0">
                            <a:lnSpc>
                              <a:spcPct val="107000"/>
                            </a:lnSpc>
                            <a:spcBef>
                              <a:spcPts val="0"/>
                            </a:spcBef>
                            <a:spcAft>
                              <a:spcPts val="0"/>
                            </a:spcAft>
                          </a:pPr>
                          <a:r>
                            <a:rPr lang="en-US" sz="4000" dirty="0" smtClean="0">
                              <a:effectLst/>
                            </a:rPr>
                            <a:t>St</a:t>
                          </a:r>
                          <a:r>
                            <a:rPr lang="tr-TR" sz="4000" dirty="0" err="1">
                              <a:effectLst/>
                            </a:rPr>
                            <a:t>andart</a:t>
                          </a:r>
                          <a:r>
                            <a:rPr lang="tr-TR" sz="4000" dirty="0">
                              <a:effectLst/>
                            </a:rPr>
                            <a:t> hata</a:t>
                          </a:r>
                          <a:r>
                            <a:rPr lang="en-US" sz="4000" dirty="0">
                              <a:effectLst/>
                            </a:rPr>
                            <a:t> (</a:t>
                          </a:r>
                          <a:r>
                            <a:rPr lang="tr-TR" sz="4000" dirty="0">
                              <a:effectLst/>
                            </a:rPr>
                            <a:t>örneklem </a:t>
                          </a:r>
                          <a:r>
                            <a:rPr lang="tr-TR" sz="4000" dirty="0" err="1">
                              <a:effectLst/>
                            </a:rPr>
                            <a:t>ortalamal</a:t>
                          </a:r>
                          <a:r>
                            <a:rPr lang="en-US" sz="4000" dirty="0">
                              <a:effectLst/>
                            </a:rPr>
                            <a:t>a</a:t>
                          </a:r>
                          <a:r>
                            <a:rPr lang="tr-TR" sz="4000" dirty="0" err="1">
                              <a:effectLst/>
                            </a:rPr>
                            <a:t>rı</a:t>
                          </a:r>
                          <a:r>
                            <a:rPr lang="tr-TR" sz="4000" dirty="0">
                              <a:effectLst/>
                            </a:rPr>
                            <a:t> dağılımının standart sapması</a:t>
                          </a:r>
                          <a:r>
                            <a:rPr lang="en-US" sz="4000" dirty="0">
                              <a:effectLst/>
                            </a:rPr>
                            <a:t>) </a:t>
                          </a:r>
                          <a:r>
                            <a:rPr lang="tr-TR" sz="4000" dirty="0">
                              <a:effectLst/>
                            </a:rPr>
                            <a:t>aşağıdaki gibi hesaplanır</a:t>
                          </a:r>
                          <a:r>
                            <a:rPr lang="en-US" sz="4000" dirty="0">
                              <a:effectLst/>
                            </a:rPr>
                            <a:t>:</a:t>
                          </a:r>
                          <a:endParaRPr lang="en-US" sz="3600" dirty="0">
                            <a:effectLst/>
                          </a:endParaRPr>
                        </a:p>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sSub>
                                  <m:sSubPr>
                                    <m:ctrlPr>
                                      <a:rPr lang="en-US" sz="4000" i="1" smtClean="0">
                                        <a:effectLst/>
                                        <a:latin typeface="Cambria Math" panose="02040503050406030204" pitchFamily="18" charset="0"/>
                                      </a:rPr>
                                    </m:ctrlPr>
                                  </m:sSubPr>
                                  <m:e>
                                    <m:r>
                                      <a:rPr lang="en-US" sz="4000" smtClean="0">
                                        <a:effectLst/>
                                        <a:latin typeface="Cambria Math" panose="02040503050406030204" pitchFamily="18" charset="0"/>
                                      </a:rPr>
                                      <m:t>𝜎</m:t>
                                    </m:r>
                                  </m:e>
                                  <m:sub>
                                    <m:acc>
                                      <m:accPr>
                                        <m:chr m:val="̅"/>
                                        <m:ctrlPr>
                                          <a:rPr lang="en-US" sz="4000" i="1" smtClean="0">
                                            <a:effectLst/>
                                            <a:latin typeface="Cambria Math" panose="02040503050406030204" pitchFamily="18" charset="0"/>
                                          </a:rPr>
                                        </m:ctrlPr>
                                      </m:accPr>
                                      <m:e>
                                        <m:r>
                                          <a:rPr lang="tr-TR" sz="4000" b="0" i="1" smtClean="0">
                                            <a:effectLst/>
                                            <a:latin typeface="Cambria Math" panose="02040503050406030204" pitchFamily="18" charset="0"/>
                                          </a:rPr>
                                          <m:t>𝑋</m:t>
                                        </m:r>
                                      </m:e>
                                    </m:acc>
                                  </m:sub>
                                </m:sSub>
                                <m:r>
                                  <a:rPr lang="en-US" sz="4000">
                                    <a:effectLst/>
                                    <a:latin typeface="Cambria Math" panose="02040503050406030204" pitchFamily="18" charset="0"/>
                                  </a:rPr>
                                  <m:t>=</m:t>
                                </m:r>
                                <m:r>
                                  <a:rPr lang="en-US" sz="4000">
                                    <a:effectLst/>
                                    <a:latin typeface="Cambria Math" panose="02040503050406030204" pitchFamily="18" charset="0"/>
                                  </a:rPr>
                                  <m:t>𝜎</m:t>
                                </m:r>
                                <m:r>
                                  <a:rPr lang="en-US" sz="4000">
                                    <a:effectLst/>
                                    <a:latin typeface="Cambria Math" panose="02040503050406030204" pitchFamily="18" charset="0"/>
                                  </a:rPr>
                                  <m:t>/</m:t>
                                </m:r>
                                <m:rad>
                                  <m:radPr>
                                    <m:degHide m:val="on"/>
                                    <m:ctrlPr>
                                      <a:rPr lang="en-US" sz="4000" i="1">
                                        <a:effectLst/>
                                        <a:latin typeface="Cambria Math" panose="02040503050406030204" pitchFamily="18" charset="0"/>
                                      </a:rPr>
                                    </m:ctrlPr>
                                  </m:radPr>
                                  <m:deg/>
                                  <m:e>
                                    <m:r>
                                      <a:rPr lang="en-US" sz="4000">
                                        <a:effectLst/>
                                        <a:latin typeface="Cambria Math" panose="02040503050406030204" pitchFamily="18" charset="0"/>
                                      </a:rPr>
                                      <m:t>𝑁</m:t>
                                    </m:r>
                                  </m:e>
                                </m:rad>
                              </m:oMath>
                            </m:oMathPara>
                          </a14:m>
                          <a:endParaRPr lang="en-US" sz="3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nSpc>
                              <a:spcPct val="107000"/>
                            </a:lnSpc>
                            <a:spcBef>
                              <a:spcPts val="0"/>
                            </a:spcBef>
                            <a:spcAft>
                              <a:spcPts val="0"/>
                            </a:spcAft>
                          </a:pPr>
                          <a:r>
                            <a:rPr lang="tr-TR" sz="4000" dirty="0" smtClean="0">
                              <a:effectLst/>
                            </a:rPr>
                            <a:t>Standart hata örneklem</a:t>
                          </a:r>
                          <a:r>
                            <a:rPr lang="en-US" sz="4000" dirty="0">
                              <a:effectLst/>
                            </a:rPr>
                            <a:t>in standard </a:t>
                          </a:r>
                          <a:r>
                            <a:rPr lang="en-US" sz="4000" dirty="0" err="1" smtClean="0">
                              <a:effectLst/>
                            </a:rPr>
                            <a:t>sapması</a:t>
                          </a:r>
                          <a:r>
                            <a:rPr lang="en-US" sz="4000" baseline="0" dirty="0" smtClean="0">
                              <a:effectLst/>
                            </a:rPr>
                            <a:t> </a:t>
                          </a:r>
                          <a:r>
                            <a:rPr lang="tr-TR" sz="4000" dirty="0" smtClean="0">
                              <a:effectLst/>
                            </a:rPr>
                            <a:t>kullanılarak </a:t>
                          </a:r>
                          <a:r>
                            <a:rPr lang="tr-TR" sz="4000" dirty="0">
                              <a:effectLst/>
                            </a:rPr>
                            <a:t>aşağıdaki gibi kestirilir</a:t>
                          </a:r>
                          <a:r>
                            <a:rPr lang="en-US" sz="4000" dirty="0">
                              <a:effectLst/>
                            </a:rPr>
                            <a:t>:</a:t>
                          </a:r>
                          <a:endParaRPr lang="en-US" sz="3600" dirty="0">
                            <a:effectLst/>
                          </a:endParaRPr>
                        </a:p>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sSub>
                                  <m:sSubPr>
                                    <m:ctrlPr>
                                      <a:rPr lang="en-US" sz="4000" i="1" smtClean="0">
                                        <a:effectLst/>
                                        <a:latin typeface="Cambria Math" panose="02040503050406030204" pitchFamily="18" charset="0"/>
                                      </a:rPr>
                                    </m:ctrlPr>
                                  </m:sSubPr>
                                  <m:e>
                                    <m:r>
                                      <a:rPr lang="tr-TR" sz="4000" b="0" i="1" smtClean="0">
                                        <a:effectLst/>
                                        <a:latin typeface="Cambria Math" panose="02040503050406030204" pitchFamily="18" charset="0"/>
                                      </a:rPr>
                                      <m:t>𝑆</m:t>
                                    </m:r>
                                  </m:e>
                                  <m:sub>
                                    <m:acc>
                                      <m:accPr>
                                        <m:chr m:val="̅"/>
                                        <m:ctrlPr>
                                          <a:rPr lang="en-US" sz="4000" i="1" smtClean="0">
                                            <a:effectLst/>
                                            <a:latin typeface="Cambria Math" panose="02040503050406030204" pitchFamily="18" charset="0"/>
                                          </a:rPr>
                                        </m:ctrlPr>
                                      </m:accPr>
                                      <m:e>
                                        <m:r>
                                          <a:rPr lang="tr-TR" sz="4000" b="0" i="1" smtClean="0">
                                            <a:effectLst/>
                                            <a:latin typeface="Cambria Math" panose="02040503050406030204" pitchFamily="18" charset="0"/>
                                          </a:rPr>
                                          <m:t>𝑋</m:t>
                                        </m:r>
                                      </m:e>
                                    </m:acc>
                                  </m:sub>
                                </m:sSub>
                                <m:r>
                                  <a:rPr lang="tr-TR" sz="4000" b="0" i="0" smtClean="0">
                                    <a:effectLst/>
                                    <a:latin typeface="Cambria Math" panose="02040503050406030204" pitchFamily="18" charset="0"/>
                                  </a:rPr>
                                  <m:t>=</m:t>
                                </m:r>
                                <m:r>
                                  <a:rPr lang="en-US" sz="4000">
                                    <a:effectLst/>
                                    <a:latin typeface="Cambria Math" panose="02040503050406030204" pitchFamily="18" charset="0"/>
                                  </a:rPr>
                                  <m:t>𝑠</m:t>
                                </m:r>
                                <m:r>
                                  <a:rPr lang="en-US" sz="4000">
                                    <a:effectLst/>
                                    <a:latin typeface="Cambria Math" panose="02040503050406030204" pitchFamily="18" charset="0"/>
                                  </a:rPr>
                                  <m:t>/</m:t>
                                </m:r>
                                <m:rad>
                                  <m:radPr>
                                    <m:degHide m:val="on"/>
                                    <m:ctrlPr>
                                      <a:rPr lang="en-US" sz="4000" i="1">
                                        <a:effectLst/>
                                        <a:latin typeface="Cambria Math" panose="02040503050406030204" pitchFamily="18" charset="0"/>
                                      </a:rPr>
                                    </m:ctrlPr>
                                  </m:radPr>
                                  <m:deg/>
                                  <m:e>
                                    <m:r>
                                      <a:rPr lang="en-US" sz="4000">
                                        <a:effectLst/>
                                        <a:latin typeface="Cambria Math" panose="02040503050406030204" pitchFamily="18" charset="0"/>
                                      </a:rPr>
                                      <m:t>𝑁</m:t>
                                    </m:r>
                                  </m:e>
                                </m:rad>
                              </m:oMath>
                            </m:oMathPara>
                          </a14:m>
                          <a:endParaRPr lang="en-US" sz="3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718069196"/>
                      </a:ext>
                    </a:extLst>
                  </a:tr>
                  <a:tr h="2511936">
                    <a:tc>
                      <a:txBody>
                        <a:bodyPr/>
                        <a:lstStyle/>
                        <a:p>
                          <a:pPr marL="0" marR="0">
                            <a:lnSpc>
                              <a:spcPct val="107000"/>
                            </a:lnSpc>
                            <a:spcBef>
                              <a:spcPts val="0"/>
                            </a:spcBef>
                            <a:spcAft>
                              <a:spcPts val="0"/>
                            </a:spcAft>
                          </a:pPr>
                          <a:r>
                            <a:rPr lang="tr-TR" sz="4000" dirty="0" smtClean="0">
                              <a:effectLst/>
                            </a:rPr>
                            <a:t>Örneklem ortalaması </a:t>
                          </a:r>
                          <a:r>
                            <a:rPr lang="tr-TR" sz="4000" dirty="0">
                              <a:effectLst/>
                            </a:rPr>
                            <a:t>için z istatistiği</a:t>
                          </a:r>
                          <a:r>
                            <a:rPr lang="en-US" sz="4000" dirty="0">
                              <a:effectLst/>
                            </a:rPr>
                            <a:t>:</a:t>
                          </a:r>
                          <a:endParaRPr lang="en-US" sz="3600" dirty="0">
                            <a:effectLst/>
                          </a:endParaRPr>
                        </a:p>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r>
                                  <a:rPr lang="en-US" sz="4000">
                                    <a:effectLst/>
                                    <a:latin typeface="Cambria Math" panose="02040503050406030204" pitchFamily="18" charset="0"/>
                                  </a:rPr>
                                  <m:t>𝑧</m:t>
                                </m:r>
                                <m:r>
                                  <a:rPr lang="en-US" sz="4000">
                                    <a:effectLst/>
                                    <a:latin typeface="Cambria Math" panose="02040503050406030204" pitchFamily="18" charset="0"/>
                                  </a:rPr>
                                  <m:t>=</m:t>
                                </m:r>
                                <m:f>
                                  <m:fPr>
                                    <m:ctrlPr>
                                      <a:rPr lang="en-US" sz="4000" i="1">
                                        <a:effectLst/>
                                        <a:latin typeface="Cambria Math" panose="02040503050406030204" pitchFamily="18" charset="0"/>
                                      </a:rPr>
                                    </m:ctrlPr>
                                  </m:fPr>
                                  <m:num>
                                    <m:acc>
                                      <m:accPr>
                                        <m:chr m:val="̅"/>
                                        <m:ctrlPr>
                                          <a:rPr lang="en-US" sz="4000" i="1" smtClean="0">
                                            <a:effectLst/>
                                            <a:latin typeface="Cambria Math" panose="02040503050406030204" pitchFamily="18" charset="0"/>
                                          </a:rPr>
                                        </m:ctrlPr>
                                      </m:accPr>
                                      <m:e>
                                        <m:r>
                                          <a:rPr lang="tr-TR" sz="4000" b="0" i="1" smtClean="0">
                                            <a:effectLst/>
                                            <a:latin typeface="Cambria Math" panose="02040503050406030204" pitchFamily="18" charset="0"/>
                                          </a:rPr>
                                          <m:t>𝑋</m:t>
                                        </m:r>
                                      </m:e>
                                    </m:acc>
                                    <m:r>
                                      <a:rPr lang="en-US" sz="4000">
                                        <a:effectLst/>
                                        <a:latin typeface="Cambria Math" panose="02040503050406030204" pitchFamily="18" charset="0"/>
                                      </a:rPr>
                                      <m:t>−</m:t>
                                    </m:r>
                                    <m:r>
                                      <a:rPr lang="en-US" sz="4000">
                                        <a:effectLst/>
                                        <a:latin typeface="Cambria Math" panose="02040503050406030204" pitchFamily="18" charset="0"/>
                                      </a:rPr>
                                      <m:t>𝜇</m:t>
                                    </m:r>
                                  </m:num>
                                  <m:den>
                                    <m:sSub>
                                      <m:sSubPr>
                                        <m:ctrlPr>
                                          <a:rPr lang="en-US" sz="4000" i="1" smtClean="0">
                                            <a:effectLst/>
                                            <a:latin typeface="Cambria Math" panose="02040503050406030204" pitchFamily="18" charset="0"/>
                                          </a:rPr>
                                        </m:ctrlPr>
                                      </m:sSubPr>
                                      <m:e>
                                        <m:r>
                                          <a:rPr lang="en-US" sz="4000" smtClean="0">
                                            <a:effectLst/>
                                            <a:latin typeface="Cambria Math" panose="02040503050406030204" pitchFamily="18" charset="0"/>
                                          </a:rPr>
                                          <m:t>𝜎</m:t>
                                        </m:r>
                                      </m:e>
                                      <m:sub>
                                        <m:acc>
                                          <m:accPr>
                                            <m:chr m:val="̅"/>
                                            <m:ctrlPr>
                                              <a:rPr lang="en-US" sz="4000" i="1" smtClean="0">
                                                <a:effectLst/>
                                                <a:latin typeface="Cambria Math" panose="02040503050406030204" pitchFamily="18" charset="0"/>
                                              </a:rPr>
                                            </m:ctrlPr>
                                          </m:accPr>
                                          <m:e>
                                            <m:r>
                                              <a:rPr lang="tr-TR" sz="4000" b="0" i="1" smtClean="0">
                                                <a:effectLst/>
                                                <a:latin typeface="Cambria Math" panose="02040503050406030204" pitchFamily="18" charset="0"/>
                                              </a:rPr>
                                              <m:t>𝑋</m:t>
                                            </m:r>
                                          </m:e>
                                        </m:acc>
                                      </m:sub>
                                    </m:sSub>
                                  </m:den>
                                </m:f>
                              </m:oMath>
                            </m:oMathPara>
                          </a14:m>
                          <a:endParaRPr lang="en-US" sz="3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nSpc>
                              <a:spcPct val="107000"/>
                            </a:lnSpc>
                            <a:spcBef>
                              <a:spcPts val="0"/>
                            </a:spcBef>
                            <a:spcAft>
                              <a:spcPts val="0"/>
                            </a:spcAft>
                          </a:pPr>
                          <a:r>
                            <a:rPr lang="tr-TR" sz="4000" dirty="0" smtClean="0">
                              <a:effectLst/>
                            </a:rPr>
                            <a:t>Örneklem ortalaması için t istatistiği</a:t>
                          </a:r>
                          <a:r>
                            <a:rPr lang="en-US" sz="4000" dirty="0">
                              <a:effectLst/>
                            </a:rPr>
                            <a:t>:</a:t>
                          </a:r>
                          <a:endParaRPr lang="en-US" sz="3600" dirty="0">
                            <a:effectLst/>
                          </a:endParaRPr>
                        </a:p>
                        <a:p>
                          <a:pPr marL="0" marR="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r>
                                  <a:rPr lang="en-US" sz="4000">
                                    <a:effectLst/>
                                    <a:latin typeface="Cambria Math" panose="02040503050406030204" pitchFamily="18" charset="0"/>
                                  </a:rPr>
                                  <m:t>𝑡</m:t>
                                </m:r>
                                <m:r>
                                  <a:rPr lang="en-US" sz="4000">
                                    <a:effectLst/>
                                    <a:latin typeface="Cambria Math" panose="02040503050406030204" pitchFamily="18" charset="0"/>
                                  </a:rPr>
                                  <m:t>=</m:t>
                                </m:r>
                                <m:f>
                                  <m:fPr>
                                    <m:ctrlPr>
                                      <a:rPr lang="en-US" sz="4000" i="1" smtClean="0">
                                        <a:effectLst/>
                                        <a:latin typeface="Cambria Math" panose="02040503050406030204" pitchFamily="18" charset="0"/>
                                      </a:rPr>
                                    </m:ctrlPr>
                                  </m:fPr>
                                  <m:num>
                                    <m:acc>
                                      <m:accPr>
                                        <m:chr m:val="̅"/>
                                        <m:ctrlPr>
                                          <a:rPr lang="en-US" sz="4000" i="1" smtClean="0">
                                            <a:effectLst/>
                                            <a:latin typeface="Cambria Math" panose="02040503050406030204" pitchFamily="18" charset="0"/>
                                          </a:rPr>
                                        </m:ctrlPr>
                                      </m:accPr>
                                      <m:e>
                                        <m:r>
                                          <a:rPr lang="tr-TR" sz="4000" b="0" i="1" smtClean="0">
                                            <a:effectLst/>
                                            <a:latin typeface="Cambria Math" panose="02040503050406030204" pitchFamily="18" charset="0"/>
                                          </a:rPr>
                                          <m:t>𝑋</m:t>
                                        </m:r>
                                      </m:e>
                                    </m:acc>
                                    <m:r>
                                      <a:rPr lang="en-US" sz="4000">
                                        <a:effectLst/>
                                        <a:latin typeface="Cambria Math" panose="02040503050406030204" pitchFamily="18" charset="0"/>
                                      </a:rPr>
                                      <m:t>−</m:t>
                                    </m:r>
                                    <m:r>
                                      <a:rPr lang="en-US" sz="4000">
                                        <a:effectLst/>
                                        <a:latin typeface="Cambria Math" panose="02040503050406030204" pitchFamily="18" charset="0"/>
                                      </a:rPr>
                                      <m:t>𝜇</m:t>
                                    </m:r>
                                  </m:num>
                                  <m:den>
                                    <m:sSub>
                                      <m:sSubPr>
                                        <m:ctrlPr>
                                          <a:rPr lang="en-US" sz="4000" i="1" smtClean="0">
                                            <a:effectLst/>
                                            <a:latin typeface="Cambria Math" panose="02040503050406030204" pitchFamily="18" charset="0"/>
                                          </a:rPr>
                                        </m:ctrlPr>
                                      </m:sSubPr>
                                      <m:e>
                                        <m:r>
                                          <a:rPr lang="tr-TR" sz="4000" b="0" i="1" smtClean="0">
                                            <a:effectLst/>
                                            <a:latin typeface="Cambria Math" panose="02040503050406030204" pitchFamily="18" charset="0"/>
                                          </a:rPr>
                                          <m:t>𝑆</m:t>
                                        </m:r>
                                      </m:e>
                                      <m:sub>
                                        <m:acc>
                                          <m:accPr>
                                            <m:chr m:val="̅"/>
                                            <m:ctrlPr>
                                              <a:rPr lang="en-US" sz="4000" i="1" smtClean="0">
                                                <a:effectLst/>
                                                <a:latin typeface="Cambria Math" panose="02040503050406030204" pitchFamily="18" charset="0"/>
                                              </a:rPr>
                                            </m:ctrlPr>
                                          </m:accPr>
                                          <m:e>
                                            <m:r>
                                              <a:rPr lang="tr-TR" sz="4000" b="0" i="1" smtClean="0">
                                                <a:effectLst/>
                                                <a:latin typeface="Cambria Math" panose="02040503050406030204" pitchFamily="18" charset="0"/>
                                              </a:rPr>
                                              <m:t>𝑋</m:t>
                                            </m:r>
                                          </m:e>
                                        </m:acc>
                                      </m:sub>
                                    </m:sSub>
                                  </m:den>
                                </m:f>
                              </m:oMath>
                            </m:oMathPara>
                          </a14:m>
                          <a:endParaRPr lang="en-US" sz="3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442321358"/>
                      </a:ext>
                    </a:extLst>
                  </a:tr>
                  <a:tr h="1292241">
                    <a:tc>
                      <a:txBody>
                        <a:bodyPr/>
                        <a:lstStyle/>
                        <a:p>
                          <a:pPr marL="0" marR="0">
                            <a:lnSpc>
                              <a:spcPct val="107000"/>
                            </a:lnSpc>
                            <a:spcBef>
                              <a:spcPts val="0"/>
                            </a:spcBef>
                            <a:spcAft>
                              <a:spcPts val="0"/>
                            </a:spcAft>
                          </a:pPr>
                          <a:r>
                            <a:rPr lang="tr-TR" sz="4000" dirty="0">
                              <a:effectLst/>
                            </a:rPr>
                            <a:t>Kritik değerler birim normal dağılım tablosun elde edilir. </a:t>
                          </a:r>
                          <a:endParaRPr lang="en-US" sz="3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nSpc>
                              <a:spcPct val="107000"/>
                            </a:lnSpc>
                            <a:spcBef>
                              <a:spcPts val="0"/>
                            </a:spcBef>
                            <a:spcAft>
                              <a:spcPts val="0"/>
                            </a:spcAft>
                          </a:pPr>
                          <a:r>
                            <a:rPr lang="tr-TR" sz="4000" dirty="0">
                              <a:effectLst/>
                            </a:rPr>
                            <a:t>Kritik değerler </a:t>
                          </a:r>
                          <a:r>
                            <a:rPr lang="tr-TR" sz="4000" dirty="0" smtClean="0">
                              <a:effectLst/>
                            </a:rPr>
                            <a:t>belirli </a:t>
                          </a:r>
                          <a:r>
                            <a:rPr lang="tr-TR" sz="4000" dirty="0">
                              <a:effectLst/>
                            </a:rPr>
                            <a:t>bir serbestlik derecesindeki (N-1) t dağılımından elde edilir.</a:t>
                          </a:r>
                        </a:p>
                        <a:p>
                          <a:pPr marL="0" marR="0">
                            <a:lnSpc>
                              <a:spcPct val="107000"/>
                            </a:lnSpc>
                            <a:spcBef>
                              <a:spcPts val="0"/>
                            </a:spcBef>
                            <a:spcAft>
                              <a:spcPts val="0"/>
                            </a:spcAft>
                          </a:pPr>
                          <a:r>
                            <a:rPr lang="tr-TR" sz="4000" dirty="0">
                              <a:effectLst/>
                              <a:latin typeface="Calibri" panose="020F0502020204030204" pitchFamily="34" charset="0"/>
                              <a:ea typeface="Calibri" panose="020F0502020204030204" pitchFamily="34" charset="0"/>
                              <a:cs typeface="Times New Roman" panose="02020603050405020304" pitchFamily="18" charset="0"/>
                            </a:rPr>
                            <a:t>Serbestlik derecesi arttıkça t değeri z değerine yaklaşır</a:t>
                          </a:r>
                          <a:endParaRPr lang="en-US" sz="3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212751444"/>
                      </a:ext>
                    </a:extLst>
                  </a:tr>
                </a:tbl>
              </a:graphicData>
            </a:graphic>
          </p:graphicFrame>
        </mc:Choice>
        <mc:Fallback>
          <p:graphicFrame>
            <p:nvGraphicFramePr>
              <p:cNvPr id="3" name="Table 2">
                <a:extLst>
                  <a:ext uri="{FF2B5EF4-FFF2-40B4-BE49-F238E27FC236}">
                    <a16:creationId xmlns:a16="http://schemas.microsoft.com/office/drawing/2014/main" id="{029A16F9-11DC-4183-B264-F86E13C61785}"/>
                  </a:ext>
                </a:extLst>
              </p:cNvPr>
              <p:cNvGraphicFramePr>
                <a:graphicFrameLocks noGrp="1"/>
              </p:cNvGraphicFramePr>
              <p:nvPr>
                <p:extLst>
                  <p:ext uri="{D42A27DB-BD31-4B8C-83A1-F6EECF244321}">
                    <p14:modId xmlns:p14="http://schemas.microsoft.com/office/powerpoint/2010/main" val="1287654094"/>
                  </p:ext>
                </p:extLst>
              </p:nvPr>
            </p:nvGraphicFramePr>
            <p:xfrm>
              <a:off x="876300" y="2345054"/>
              <a:ext cx="22631400" cy="9106429"/>
            </p:xfrm>
            <a:graphic>
              <a:graphicData uri="http://schemas.openxmlformats.org/drawingml/2006/table">
                <a:tbl>
                  <a:tblPr firstRow="1" firstCol="1" bandRow="1">
                    <a:tableStyleId>{5940675A-B579-460E-94D1-54222C63F5DA}</a:tableStyleId>
                  </a:tblPr>
                  <a:tblGrid>
                    <a:gridCol w="11315700">
                      <a:extLst>
                        <a:ext uri="{9D8B030D-6E8A-4147-A177-3AD203B41FA5}">
                          <a16:colId xmlns:a16="http://schemas.microsoft.com/office/drawing/2014/main" val="242661522"/>
                        </a:ext>
                      </a:extLst>
                    </a:gridCol>
                    <a:gridCol w="11315700">
                      <a:extLst>
                        <a:ext uri="{9D8B030D-6E8A-4147-A177-3AD203B41FA5}">
                          <a16:colId xmlns:a16="http://schemas.microsoft.com/office/drawing/2014/main" val="1309833882"/>
                        </a:ext>
                      </a:extLst>
                    </a:gridCol>
                  </a:tblGrid>
                  <a:tr h="727576">
                    <a:tc>
                      <a:txBody>
                        <a:bodyPr/>
                        <a:lstStyle/>
                        <a:p>
                          <a:pPr marL="0" marR="0" algn="ctr">
                            <a:lnSpc>
                              <a:spcPct val="107000"/>
                            </a:lnSpc>
                            <a:spcBef>
                              <a:spcPts val="0"/>
                            </a:spcBef>
                            <a:spcAft>
                              <a:spcPts val="0"/>
                            </a:spcAft>
                          </a:pPr>
                          <a:r>
                            <a:rPr lang="tr-TR" sz="4000" dirty="0">
                              <a:effectLst/>
                            </a:rPr>
                            <a:t>Tek Örneklem z testi</a:t>
                          </a:r>
                          <a:endParaRPr lang="en-US" sz="3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tr-TR" sz="4000" dirty="0">
                              <a:effectLst/>
                            </a:rPr>
                            <a:t>Tek Örneklem t testi</a:t>
                          </a:r>
                          <a:endParaRPr lang="en-US" sz="3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200980010"/>
                      </a:ext>
                    </a:extLst>
                  </a:tr>
                  <a:tr h="1530647">
                    <a:tc>
                      <a:txBody>
                        <a:bodyPr/>
                        <a:lstStyle/>
                        <a:p>
                          <a:pPr marL="0" marR="0">
                            <a:lnSpc>
                              <a:spcPct val="107000"/>
                            </a:lnSpc>
                            <a:spcBef>
                              <a:spcPts val="0"/>
                            </a:spcBef>
                            <a:spcAft>
                              <a:spcPts val="0"/>
                            </a:spcAft>
                          </a:pPr>
                          <a:r>
                            <a:rPr lang="tr-TR" sz="4000" dirty="0">
                              <a:effectLst/>
                            </a:rPr>
                            <a:t>Evren ortalaması</a:t>
                          </a:r>
                          <a:r>
                            <a:rPr lang="en-US" sz="4000" dirty="0">
                              <a:effectLst/>
                            </a:rPr>
                            <a:t>(μ) </a:t>
                          </a:r>
                          <a:r>
                            <a:rPr lang="tr-TR" sz="4000" dirty="0">
                              <a:effectLst/>
                            </a:rPr>
                            <a:t>ve evren </a:t>
                          </a:r>
                          <a:r>
                            <a:rPr lang="tr-TR" sz="4000" dirty="0" smtClean="0">
                              <a:effectLst/>
                            </a:rPr>
                            <a:t>standart </a:t>
                          </a:r>
                          <a:r>
                            <a:rPr lang="tr-TR" sz="4000" dirty="0">
                              <a:effectLst/>
                            </a:rPr>
                            <a:t>sapması</a:t>
                          </a:r>
                          <a:r>
                            <a:rPr lang="en-US" sz="4000" dirty="0">
                              <a:effectLst/>
                            </a:rPr>
                            <a:t> (σ) </a:t>
                          </a:r>
                          <a:r>
                            <a:rPr lang="tr-TR" sz="4000" dirty="0">
                              <a:effectLst/>
                            </a:rPr>
                            <a:t>bilinir.</a:t>
                          </a:r>
                          <a:endParaRPr lang="en-US" sz="3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nSpc>
                              <a:spcPct val="107000"/>
                            </a:lnSpc>
                            <a:spcBef>
                              <a:spcPts val="0"/>
                            </a:spcBef>
                            <a:spcAft>
                              <a:spcPts val="0"/>
                            </a:spcAft>
                          </a:pPr>
                          <a:r>
                            <a:rPr lang="tr-TR" sz="4000" dirty="0">
                              <a:effectLst/>
                            </a:rPr>
                            <a:t>Evren ortalaması </a:t>
                          </a:r>
                          <a:r>
                            <a:rPr lang="en-US" sz="4000" dirty="0">
                              <a:effectLst/>
                            </a:rPr>
                            <a:t> (μ) </a:t>
                          </a:r>
                          <a:r>
                            <a:rPr lang="tr-TR" sz="4000" dirty="0">
                              <a:effectLst/>
                            </a:rPr>
                            <a:t>bilinir. </a:t>
                          </a:r>
                          <a:endParaRPr lang="en-US" sz="3600" dirty="0">
                            <a:effectLst/>
                          </a:endParaRPr>
                        </a:p>
                        <a:p>
                          <a:pPr marL="0" marR="0">
                            <a:lnSpc>
                              <a:spcPct val="107000"/>
                            </a:lnSpc>
                            <a:spcBef>
                              <a:spcPts val="0"/>
                            </a:spcBef>
                            <a:spcAft>
                              <a:spcPts val="0"/>
                            </a:spcAft>
                          </a:pPr>
                          <a:r>
                            <a:rPr lang="tr-TR" sz="4000" dirty="0">
                              <a:effectLst/>
                            </a:rPr>
                            <a:t>Evren standart sapması</a:t>
                          </a:r>
                          <a:r>
                            <a:rPr lang="en-US" sz="4000" dirty="0">
                              <a:effectLst/>
                            </a:rPr>
                            <a:t> (σ) </a:t>
                          </a:r>
                          <a:r>
                            <a:rPr lang="tr-TR" sz="4000" dirty="0">
                              <a:effectLst/>
                            </a:rPr>
                            <a:t>bilinmez</a:t>
                          </a:r>
                          <a:endParaRPr lang="en-US" sz="3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716745738"/>
                      </a:ext>
                    </a:extLst>
                  </a:tr>
                  <a:tr h="2379454">
                    <a:tc>
                      <a:txBody>
                        <a:bodyPr/>
                        <a:lstStyle/>
                        <a:p>
                          <a:endParaRPr lang="en-US"/>
                        </a:p>
                      </a:txBody>
                      <a:tcPr marL="68580" marR="68580" marT="0" marB="0" anchor="ctr">
                        <a:blipFill>
                          <a:blip r:embed="rId3"/>
                          <a:stretch>
                            <a:fillRect l="-54" t="-100256" r="-100108" b="-199744"/>
                          </a:stretch>
                        </a:blipFill>
                      </a:tcPr>
                    </a:tc>
                    <a:tc>
                      <a:txBody>
                        <a:bodyPr/>
                        <a:lstStyle/>
                        <a:p>
                          <a:endParaRPr lang="en-US"/>
                        </a:p>
                      </a:txBody>
                      <a:tcPr marL="68580" marR="68580" marT="0" marB="0" anchor="ctr">
                        <a:blipFill>
                          <a:blip r:embed="rId3"/>
                          <a:stretch>
                            <a:fillRect l="-100054" t="-100256" r="-108" b="-199744"/>
                          </a:stretch>
                        </a:blipFill>
                      </a:tcPr>
                    </a:tc>
                    <a:extLst>
                      <a:ext uri="{0D108BD9-81ED-4DB2-BD59-A6C34878D82A}">
                        <a16:rowId xmlns:a16="http://schemas.microsoft.com/office/drawing/2014/main" val="3718069196"/>
                      </a:ext>
                    </a:extLst>
                  </a:tr>
                  <a:tr h="2511936">
                    <a:tc>
                      <a:txBody>
                        <a:bodyPr/>
                        <a:lstStyle/>
                        <a:p>
                          <a:endParaRPr lang="en-US"/>
                        </a:p>
                      </a:txBody>
                      <a:tcPr marL="68580" marR="68580" marT="0" marB="0" anchor="ctr">
                        <a:blipFill>
                          <a:blip r:embed="rId3"/>
                          <a:stretch>
                            <a:fillRect l="-54" t="-189104" r="-100108" b="-88620"/>
                          </a:stretch>
                        </a:blipFill>
                      </a:tcPr>
                    </a:tc>
                    <a:tc>
                      <a:txBody>
                        <a:bodyPr/>
                        <a:lstStyle/>
                        <a:p>
                          <a:endParaRPr lang="en-US"/>
                        </a:p>
                      </a:txBody>
                      <a:tcPr marL="68580" marR="68580" marT="0" marB="0" anchor="ctr">
                        <a:blipFill>
                          <a:blip r:embed="rId3"/>
                          <a:stretch>
                            <a:fillRect l="-100054" t="-189104" r="-108" b="-88620"/>
                          </a:stretch>
                        </a:blipFill>
                      </a:tcPr>
                    </a:tc>
                    <a:extLst>
                      <a:ext uri="{0D108BD9-81ED-4DB2-BD59-A6C34878D82A}">
                        <a16:rowId xmlns:a16="http://schemas.microsoft.com/office/drawing/2014/main" val="3442321358"/>
                      </a:ext>
                    </a:extLst>
                  </a:tr>
                  <a:tr h="1956816">
                    <a:tc>
                      <a:txBody>
                        <a:bodyPr/>
                        <a:lstStyle/>
                        <a:p>
                          <a:pPr marL="0" marR="0">
                            <a:lnSpc>
                              <a:spcPct val="107000"/>
                            </a:lnSpc>
                            <a:spcBef>
                              <a:spcPts val="0"/>
                            </a:spcBef>
                            <a:spcAft>
                              <a:spcPts val="0"/>
                            </a:spcAft>
                          </a:pPr>
                          <a:r>
                            <a:rPr lang="tr-TR" sz="4000" dirty="0">
                              <a:effectLst/>
                            </a:rPr>
                            <a:t>Kritik değerler birim normal dağılım tablosun elde edilir. </a:t>
                          </a:r>
                          <a:endParaRPr lang="en-US" sz="3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nSpc>
                              <a:spcPct val="107000"/>
                            </a:lnSpc>
                            <a:spcBef>
                              <a:spcPts val="0"/>
                            </a:spcBef>
                            <a:spcAft>
                              <a:spcPts val="0"/>
                            </a:spcAft>
                          </a:pPr>
                          <a:r>
                            <a:rPr lang="tr-TR" sz="4000" dirty="0">
                              <a:effectLst/>
                            </a:rPr>
                            <a:t>Kritik değerler </a:t>
                          </a:r>
                          <a:r>
                            <a:rPr lang="tr-TR" sz="4000" dirty="0" smtClean="0">
                              <a:effectLst/>
                            </a:rPr>
                            <a:t>belirli </a:t>
                          </a:r>
                          <a:r>
                            <a:rPr lang="tr-TR" sz="4000" dirty="0">
                              <a:effectLst/>
                            </a:rPr>
                            <a:t>bir serbestlik derecesindeki (N-1) t dağılımından elde edilir.</a:t>
                          </a:r>
                        </a:p>
                        <a:p>
                          <a:pPr marL="0" marR="0">
                            <a:lnSpc>
                              <a:spcPct val="107000"/>
                            </a:lnSpc>
                            <a:spcBef>
                              <a:spcPts val="0"/>
                            </a:spcBef>
                            <a:spcAft>
                              <a:spcPts val="0"/>
                            </a:spcAft>
                          </a:pPr>
                          <a:r>
                            <a:rPr lang="tr-TR" sz="4000" dirty="0">
                              <a:effectLst/>
                              <a:latin typeface="Calibri" panose="020F0502020204030204" pitchFamily="34" charset="0"/>
                              <a:ea typeface="Calibri" panose="020F0502020204030204" pitchFamily="34" charset="0"/>
                              <a:cs typeface="Times New Roman" panose="02020603050405020304" pitchFamily="18" charset="0"/>
                            </a:rPr>
                            <a:t>Serbestlik derecesi arttıkça t değeri z değerine yaklaşır</a:t>
                          </a:r>
                          <a:endParaRPr lang="en-US" sz="3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212751444"/>
                      </a:ext>
                    </a:extLst>
                  </a:tr>
                </a:tbl>
              </a:graphicData>
            </a:graphic>
          </p:graphicFrame>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73C3C1F3-002A-494B-927C-F7324301D3B4}"/>
                  </a:ext>
                </a:extLst>
              </p:cNvPr>
              <p:cNvSpPr txBox="1"/>
              <p:nvPr/>
            </p:nvSpPr>
            <p:spPr>
              <a:xfrm>
                <a:off x="876300" y="11887200"/>
                <a:ext cx="22224332" cy="1118253"/>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t">
                <a:spAutoFit/>
              </a:bodyPr>
              <a:lstStyle/>
              <a:p>
                <a:pPr marL="0" indent="0">
                  <a:buNone/>
                </a:pPr>
                <a:r>
                  <a:rPr kumimoji="0" lang="tr-TR" sz="4000" b="1" i="0" u="none" strike="noStrike" cap="none" spc="0" normalizeH="0" baseline="0" dirty="0">
                    <a:ln>
                      <a:noFill/>
                    </a:ln>
                    <a:solidFill>
                      <a:srgbClr val="000000"/>
                    </a:solidFill>
                    <a:effectLst/>
                    <a:uFillTx/>
                    <a:ea typeface="+mn-ea"/>
                    <a:cs typeface="+mn-cs"/>
                    <a:sym typeface="Interstate"/>
                  </a:rPr>
                  <a:t>Not: </a:t>
                </a:r>
                <a:r>
                  <a:rPr kumimoji="0" lang="tr-TR" sz="4000" b="0" i="0" u="none" strike="noStrike" cap="none" spc="0" normalizeH="0" baseline="0" dirty="0">
                    <a:ln>
                      <a:noFill/>
                    </a:ln>
                    <a:solidFill>
                      <a:srgbClr val="000000"/>
                    </a:solidFill>
                    <a:effectLst/>
                    <a:uFillTx/>
                    <a:ea typeface="+mn-ea"/>
                    <a:cs typeface="+mn-cs"/>
                    <a:sym typeface="Interstate"/>
                  </a:rPr>
                  <a:t>Bazı kaynaklarda örneklem ortalaması sembolü </a:t>
                </a:r>
                <a14:m>
                  <m:oMath xmlns:m="http://schemas.openxmlformats.org/officeDocument/2006/math">
                    <m:acc>
                      <m:accPr>
                        <m:chr m:val="̅"/>
                        <m:ctrlPr>
                          <a:rPr lang="tr-TR" sz="4000" i="1">
                            <a:latin typeface="Cambria Math" panose="02040503050406030204" pitchFamily="18" charset="0"/>
                          </a:rPr>
                        </m:ctrlPr>
                      </m:accPr>
                      <m:e>
                        <m:r>
                          <a:rPr lang="tr-TR" sz="4000" i="1">
                            <a:latin typeface="Cambria Math" panose="02040503050406030204" pitchFamily="18" charset="0"/>
                          </a:rPr>
                          <m:t>𝑋</m:t>
                        </m:r>
                      </m:e>
                    </m:acc>
                    <m:r>
                      <a:rPr lang="tr-TR" sz="4000" i="1">
                        <a:latin typeface="Cambria Math" panose="02040503050406030204" pitchFamily="18" charset="0"/>
                      </a:rPr>
                      <m:t> </m:t>
                    </m:r>
                  </m:oMath>
                </a14:m>
                <a:r>
                  <a:rPr kumimoji="0" lang="tr-TR" sz="4000" b="0" i="0" u="none" strike="noStrike" cap="none" spc="0" normalizeH="0" baseline="0" dirty="0">
                    <a:ln>
                      <a:noFill/>
                    </a:ln>
                    <a:solidFill>
                      <a:srgbClr val="000000"/>
                    </a:solidFill>
                    <a:effectLst/>
                    <a:uFillTx/>
                    <a:ea typeface="+mn-ea"/>
                    <a:cs typeface="+mn-cs"/>
                    <a:sym typeface="Interstate"/>
                  </a:rPr>
                  <a:t> bazılarında da</a:t>
                </a:r>
                <a:r>
                  <a:rPr kumimoji="0" lang="tr-TR" sz="4000" b="0" i="0" u="none" strike="noStrike" cap="none" spc="0" normalizeH="0" baseline="0" dirty="0" smtClean="0">
                    <a:ln>
                      <a:noFill/>
                    </a:ln>
                    <a:solidFill>
                      <a:srgbClr val="000000"/>
                    </a:solidFill>
                    <a:effectLst/>
                    <a:uFillTx/>
                    <a:ea typeface="+mn-ea"/>
                    <a:cs typeface="+mn-cs"/>
                    <a:sym typeface="Interstate"/>
                  </a:rPr>
                  <a:t> </a:t>
                </a:r>
                <a14:m>
                  <m:oMath xmlns:m="http://schemas.openxmlformats.org/officeDocument/2006/math">
                    <m:r>
                      <a:rPr lang="en-US" sz="4000">
                        <a:latin typeface="Cambria Math" panose="02040503050406030204" pitchFamily="18" charset="0"/>
                      </a:rPr>
                      <m:t>𝜇</m:t>
                    </m:r>
                  </m:oMath>
                </a14:m>
                <a:r>
                  <a:rPr kumimoji="0" lang="tr-TR" sz="4000" b="0" i="0" u="none" strike="noStrike" cap="none" spc="0" normalizeH="0" baseline="0" dirty="0" smtClean="0">
                    <a:ln>
                      <a:noFill/>
                    </a:ln>
                    <a:solidFill>
                      <a:srgbClr val="000000"/>
                    </a:solidFill>
                    <a:effectLst/>
                    <a:uFillTx/>
                    <a:ea typeface="+mn-ea"/>
                    <a:cs typeface="+mn-cs"/>
                    <a:sym typeface="Interstate"/>
                  </a:rPr>
                  <a:t> olarak </a:t>
                </a:r>
                <a:r>
                  <a:rPr kumimoji="0" lang="tr-TR" sz="4000" b="0" i="0" u="none" strike="noStrike" cap="none" spc="0" normalizeH="0" baseline="0" dirty="0">
                    <a:ln>
                      <a:noFill/>
                    </a:ln>
                    <a:solidFill>
                      <a:srgbClr val="000000"/>
                    </a:solidFill>
                    <a:effectLst/>
                    <a:uFillTx/>
                    <a:ea typeface="+mn-ea"/>
                    <a:cs typeface="+mn-cs"/>
                    <a:sym typeface="Interstate"/>
                  </a:rPr>
                  <a:t>kullanılır. </a:t>
                </a:r>
                <a:endParaRPr kumimoji="0" lang="en-US" sz="4000" b="0" i="0" u="none" strike="noStrike" cap="none" spc="0" normalizeH="0" baseline="0" dirty="0">
                  <a:ln>
                    <a:noFill/>
                  </a:ln>
                  <a:solidFill>
                    <a:srgbClr val="000000"/>
                  </a:solidFill>
                  <a:effectLst/>
                  <a:uFillTx/>
                  <a:ea typeface="+mn-ea"/>
                  <a:cs typeface="+mn-cs"/>
                  <a:sym typeface="Interstate"/>
                </a:endParaRPr>
              </a:p>
            </p:txBody>
          </p:sp>
        </mc:Choice>
        <mc:Fallback xmlns="">
          <p:sp>
            <p:nvSpPr>
              <p:cNvPr id="4" name="TextBox 3">
                <a:extLst>
                  <a:ext uri="{FF2B5EF4-FFF2-40B4-BE49-F238E27FC236}">
                    <a16:creationId xmlns:a16="http://schemas.microsoft.com/office/drawing/2014/main" id="{73C3C1F3-002A-494B-927C-F7324301D3B4}"/>
                  </a:ext>
                </a:extLst>
              </p:cNvPr>
              <p:cNvSpPr txBox="1">
                <a:spLocks noRot="1" noChangeAspect="1" noMove="1" noResize="1" noEditPoints="1" noAdjustHandles="1" noChangeArrowheads="1" noChangeShapeType="1" noTextEdit="1"/>
              </p:cNvSpPr>
              <p:nvPr/>
            </p:nvSpPr>
            <p:spPr>
              <a:xfrm>
                <a:off x="876300" y="11887200"/>
                <a:ext cx="22224332" cy="1118253"/>
              </a:xfrm>
              <a:prstGeom prst="rect">
                <a:avLst/>
              </a:prstGeom>
              <a:blipFill>
                <a:blip r:embed="rId4"/>
                <a:stretch>
                  <a:fillRect l="-988" b="-13661"/>
                </a:stretch>
              </a:blipFill>
              <a:ln w="25400" cap="flat">
                <a:noFill/>
                <a:miter lim="400000"/>
              </a:ln>
              <a:effectLst/>
            </p:spPr>
            <p:txBody>
              <a:bodyPr/>
              <a:lstStyle/>
              <a:p>
                <a:r>
                  <a:rPr lang="tr-TR">
                    <a:noFill/>
                  </a:rPr>
                  <a:t> </a:t>
                </a:r>
              </a:p>
            </p:txBody>
          </p:sp>
        </mc:Fallback>
      </mc:AlternateContent>
    </p:spTree>
    <p:extLst>
      <p:ext uri="{BB962C8B-B14F-4D97-AF65-F5344CB8AC3E}">
        <p14:creationId xmlns:p14="http://schemas.microsoft.com/office/powerpoint/2010/main" val="2313356066"/>
      </p:ext>
    </p:extLst>
  </p:cSld>
  <p:clrMapOvr>
    <a:masterClrMapping/>
  </p:clrMapOvr>
  <mc:AlternateContent xmlns:mc="http://schemas.openxmlformats.org/markup-compatibility/2006" xmlns:p14="http://schemas.microsoft.com/office/powerpoint/2010/main">
    <mc:Choice Requires="p14">
      <p:transition spd="slow" p14:dur="1400" advClick="0">
        <p14:ripple/>
      </p:transition>
    </mc:Choice>
    <mc:Fallback xmlns="">
      <p:transition spd="slow" advClick="0">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316"/>
          <p:cNvSpPr/>
          <p:nvPr/>
        </p:nvSpPr>
        <p:spPr>
          <a:xfrm>
            <a:off x="1549400" y="2531110"/>
            <a:ext cx="13649891" cy="1154160"/>
          </a:xfrm>
          <a:prstGeom prst="rect">
            <a:avLst/>
          </a:prstGeom>
          <a:ln w="25400">
            <a:miter lim="400000"/>
          </a:ln>
          <a:extLst>
            <a:ext uri="{C572A759-6A51-4108-AA02-DFA0A04FC94B}">
              <ma14:wrappingTextBoxFlag xmlns:ma14="http://schemas.microsoft.com/office/mac/drawingml/2011/main" xmlns="" val="1"/>
            </a:ext>
          </a:extLst>
        </p:spPr>
        <p:txBody>
          <a:bodyPr wrap="none" tIns="91439" bIns="91439">
            <a:spAutoFit/>
          </a:bodyPr>
          <a:lstStyle/>
          <a:p>
            <a:pPr marL="0" indent="0">
              <a:lnSpc>
                <a:spcPct val="90000"/>
              </a:lnSpc>
              <a:spcBef>
                <a:spcPts val="0"/>
              </a:spcBef>
              <a:buSzTx/>
              <a:buFontTx/>
              <a:buNone/>
              <a:defRPr sz="7000" b="1"/>
            </a:pPr>
            <a:r>
              <a:rPr lang="tr-TR" dirty="0">
                <a:latin typeface="Arial" charset="0"/>
                <a:ea typeface="Arial" charset="0"/>
                <a:cs typeface="Arial" charset="0"/>
              </a:rPr>
              <a:t>TEKRARLI ÖLÇÜMLER DESENİ</a:t>
            </a:r>
            <a:endParaRPr dirty="0">
              <a:latin typeface="Arial" charset="0"/>
              <a:ea typeface="Arial" charset="0"/>
              <a:cs typeface="Arial" charset="0"/>
            </a:endParaRPr>
          </a:p>
        </p:txBody>
      </p:sp>
      <p:sp>
        <p:nvSpPr>
          <p:cNvPr id="5" name="Shape 317"/>
          <p:cNvSpPr/>
          <p:nvPr/>
        </p:nvSpPr>
        <p:spPr>
          <a:xfrm>
            <a:off x="1581746" y="3729201"/>
            <a:ext cx="22099189" cy="8385565"/>
          </a:xfrm>
          <a:prstGeom prst="rect">
            <a:avLst/>
          </a:prstGeom>
          <a:ln w="25400">
            <a:miter lim="400000"/>
          </a:ln>
          <a:extLst>
            <a:ext uri="{C572A759-6A51-4108-AA02-DFA0A04FC94B}">
              <ma14:wrappingTextBoxFlag xmlns:ma14="http://schemas.microsoft.com/office/mac/drawingml/2011/main" xmlns="" val="1"/>
            </a:ext>
          </a:extLst>
        </p:spPr>
        <p:txBody>
          <a:bodyPr lIns="45719" rIns="45719">
            <a:spAutoFit/>
          </a:bodyPr>
          <a:lstStyle/>
          <a:p>
            <a:pPr eaLnBrk="1" hangingPunct="1"/>
            <a:r>
              <a:rPr lang="tr-TR" altLang="tr-TR" sz="4800" dirty="0"/>
              <a:t>Aynı bireylerin birden fazla işlem durumunda gözlenerek, yani bir bağımsız değişkenin tüm durumlarında ölçüm yapılarak gerçekleştirilen çalışmalar tekrarlı ölçümler deseni kullanılarak yapılan çalışmalardır.</a:t>
            </a:r>
          </a:p>
          <a:p>
            <a:pPr eaLnBrk="1" hangingPunct="1"/>
            <a:r>
              <a:rPr lang="tr-TR" altLang="tr-TR" sz="4800" dirty="0"/>
              <a:t>Bu desende aynı katılımcıların bir program öncesinde ve sonrasında ölçümleri alınarak tekrarlı ölçümler elde edilir. </a:t>
            </a:r>
          </a:p>
          <a:p>
            <a:pPr eaLnBrk="1" hangingPunct="1"/>
            <a:r>
              <a:rPr lang="tr-TR" altLang="tr-TR" sz="4800" dirty="0"/>
              <a:t>Test tekrar test deseni de denir.</a:t>
            </a:r>
          </a:p>
          <a:p>
            <a:pPr eaLnBrk="1" hangingPunct="1"/>
            <a:r>
              <a:rPr lang="tr-TR" altLang="tr-TR" sz="4800" dirty="0"/>
              <a:t>Uygulama durumlarında aynı bireyler kullanıldığı için, bir gruptaki katılımcıların diğer gruptaki katılımcılardan farklı olma riski yoktur.</a:t>
            </a:r>
          </a:p>
          <a:p>
            <a:pPr eaLnBrk="1" hangingPunct="1"/>
            <a:r>
              <a:rPr lang="tr-TR" altLang="tr-TR" sz="4800" dirty="0"/>
              <a:t>Grup içi desenler de denir. </a:t>
            </a:r>
            <a:endParaRPr lang="tr-TR" sz="4800" dirty="0">
              <a:solidFill>
                <a:schemeClr val="tx1"/>
              </a:solidFill>
              <a:latin typeface="Arial" charset="0"/>
              <a:ea typeface="Arial" charset="0"/>
              <a:cs typeface="Arial" charset="0"/>
            </a:endParaRPr>
          </a:p>
        </p:txBody>
      </p:sp>
    </p:spTree>
    <p:extLst>
      <p:ext uri="{BB962C8B-B14F-4D97-AF65-F5344CB8AC3E}">
        <p14:creationId xmlns:p14="http://schemas.microsoft.com/office/powerpoint/2010/main" val="477480398"/>
      </p:ext>
    </p:extLst>
  </p:cSld>
  <p:clrMapOvr>
    <a:masterClrMapping/>
  </p:clrMapOvr>
  <mc:AlternateContent xmlns:mc="http://schemas.openxmlformats.org/markup-compatibility/2006" xmlns:p14="http://schemas.microsoft.com/office/powerpoint/2010/main">
    <mc:Choice Requires="p14">
      <p:transition spd="slow" p14:dur="1400" advClick="0">
        <p14:ripple/>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dissolve">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8589C88-B5E2-4610-A2E1-737BE3AC570B}"/>
              </a:ext>
            </a:extLst>
          </p:cNvPr>
          <p:cNvSpPr/>
          <p:nvPr/>
        </p:nvSpPr>
        <p:spPr>
          <a:xfrm>
            <a:off x="1371600" y="4338634"/>
            <a:ext cx="20862758" cy="7711214"/>
          </a:xfrm>
          <a:prstGeom prst="rect">
            <a:avLst/>
          </a:prstGeom>
        </p:spPr>
        <p:txBody>
          <a:bodyPr wrap="square">
            <a:spAutoFit/>
          </a:bodyPr>
          <a:lstStyle/>
          <a:p>
            <a:pPr eaLnBrk="1" hangingPunct="1">
              <a:lnSpc>
                <a:spcPct val="80000"/>
              </a:lnSpc>
            </a:pPr>
            <a:r>
              <a:rPr lang="tr-TR" altLang="en-US" sz="4800" dirty="0"/>
              <a:t>Araştırmacılar bazen iki farklı örneklem kullanırlar; ancak örneklemleri oluşturan bireyler, çalışma için önemli olduğu düşünülen ve araştırmacının kontrol etmek istediği bir veya birkaç değişkene göre benzer özelliklere sahip olacak şekilde eşleştirilirler. Böyle çalışmalar eşleştirilmiş gruplar deseni kullanılarak yapılan çalışmalardır. </a:t>
            </a:r>
          </a:p>
          <a:p>
            <a:pPr eaLnBrk="1" hangingPunct="1">
              <a:lnSpc>
                <a:spcPct val="80000"/>
              </a:lnSpc>
            </a:pPr>
            <a:r>
              <a:rPr lang="tr-TR" altLang="en-US" sz="4800" dirty="0"/>
              <a:t>Örneğin, bireylerin sözel yeteneklerinin incelendiği bir çalışmada araştırmacı örneklemleri IQ puanı ve cinsiyete göre eşleştirilebilecek bireylerle oluşturmak isteyebilir. Yani bir örneklemde IQ puanı 120 olan bir erkek varsa, diğer örneklemde de IQ puanı 120 olan bir erkek bulunacaktır.</a:t>
            </a:r>
          </a:p>
          <a:p>
            <a:pPr eaLnBrk="1" hangingPunct="1">
              <a:lnSpc>
                <a:spcPct val="80000"/>
              </a:lnSpc>
            </a:pPr>
            <a:r>
              <a:rPr lang="tr-TR" altLang="en-US" sz="4800" dirty="0"/>
              <a:t>Tekrarlı ölçümler ve eşleştirme yöntemlerinde veri setleri birbiri ile ilişkili örneklemlerden oluştuğu için, bağımlı (ilişkili) örneklemlerle yapılan araştırmalar şeklinde tanımlanır.</a:t>
            </a:r>
          </a:p>
        </p:txBody>
      </p:sp>
      <p:sp>
        <p:nvSpPr>
          <p:cNvPr id="3" name="TextBox 2">
            <a:extLst>
              <a:ext uri="{FF2B5EF4-FFF2-40B4-BE49-F238E27FC236}">
                <a16:creationId xmlns:a16="http://schemas.microsoft.com/office/drawing/2014/main" id="{149A64CE-01B4-406B-B02A-575DC00E2B5C}"/>
              </a:ext>
            </a:extLst>
          </p:cNvPr>
          <p:cNvSpPr txBox="1"/>
          <p:nvPr/>
        </p:nvSpPr>
        <p:spPr>
          <a:xfrm>
            <a:off x="1540043" y="2334126"/>
            <a:ext cx="20116800" cy="1389096"/>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t">
            <a:spAutoFit/>
          </a:bodyPr>
          <a:lstStyle/>
          <a:p>
            <a:pPr marL="0" marR="0" indent="0" algn="l" defTabSz="914400" rtl="0" fontAlgn="auto" latinLnBrk="0" hangingPunct="0">
              <a:lnSpc>
                <a:spcPct val="110000"/>
              </a:lnSpc>
              <a:spcBef>
                <a:spcPts val="2000"/>
              </a:spcBef>
              <a:spcAft>
                <a:spcPts val="0"/>
              </a:spcAft>
              <a:buClrTx/>
              <a:buSzPct val="100000"/>
              <a:buNone/>
              <a:tabLst/>
            </a:pPr>
            <a:r>
              <a:rPr kumimoji="0" lang="tr-TR" sz="5600" b="1" i="0" u="none" strike="noStrike" cap="none" spc="0" normalizeH="0" baseline="0" dirty="0">
                <a:ln>
                  <a:noFill/>
                </a:ln>
                <a:solidFill>
                  <a:srgbClr val="000000"/>
                </a:solidFill>
                <a:effectLst/>
                <a:uFillTx/>
                <a:latin typeface="+mn-lt"/>
                <a:ea typeface="+mn-ea"/>
                <a:cs typeface="+mn-cs"/>
                <a:sym typeface="Interstate"/>
              </a:rPr>
              <a:t>EŞLEŞTİRİLMİŞ GRUPLAR DESENİ</a:t>
            </a:r>
            <a:endParaRPr kumimoji="0" lang="en-US" sz="5600" b="1" i="0" u="none" strike="noStrike" cap="none" spc="0" normalizeH="0" baseline="0" dirty="0">
              <a:ln>
                <a:noFill/>
              </a:ln>
              <a:solidFill>
                <a:srgbClr val="000000"/>
              </a:solidFill>
              <a:effectLst/>
              <a:uFillTx/>
              <a:latin typeface="+mn-lt"/>
              <a:ea typeface="+mn-ea"/>
              <a:cs typeface="+mn-cs"/>
              <a:sym typeface="Interstate"/>
            </a:endParaRPr>
          </a:p>
        </p:txBody>
      </p:sp>
    </p:spTree>
    <p:extLst>
      <p:ext uri="{BB962C8B-B14F-4D97-AF65-F5344CB8AC3E}">
        <p14:creationId xmlns:p14="http://schemas.microsoft.com/office/powerpoint/2010/main" val="3227605106"/>
      </p:ext>
    </p:extLst>
  </p:cSld>
  <p:clrMapOvr>
    <a:masterClrMapping/>
  </p:clrMapOvr>
  <mc:AlternateContent xmlns:mc="http://schemas.openxmlformats.org/markup-compatibility/2006" xmlns:p14="http://schemas.microsoft.com/office/powerpoint/2010/main">
    <mc:Choice Requires="p14">
      <p:transition spd="slow" p14:dur="1400" advClick="0">
        <p14:ripple/>
      </p:transition>
    </mc:Choice>
    <mc:Fallback xmlns="">
      <p:transition spd="slow" advClick="0">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70A572A-2BAF-4DA3-91CF-516721380B17}"/>
              </a:ext>
            </a:extLst>
          </p:cNvPr>
          <p:cNvSpPr txBox="1"/>
          <p:nvPr/>
        </p:nvSpPr>
        <p:spPr>
          <a:xfrm>
            <a:off x="1756611" y="2622884"/>
            <a:ext cx="19876168" cy="10134054"/>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t">
            <a:spAutoFit/>
          </a:bodyPr>
          <a:lstStyle/>
          <a:p>
            <a:pPr marL="0" marR="0" indent="0" algn="l" defTabSz="914400" rtl="0" fontAlgn="auto" latinLnBrk="0" hangingPunct="0">
              <a:lnSpc>
                <a:spcPct val="110000"/>
              </a:lnSpc>
              <a:spcBef>
                <a:spcPts val="2000"/>
              </a:spcBef>
              <a:spcAft>
                <a:spcPts val="0"/>
              </a:spcAft>
              <a:buClrTx/>
              <a:buSzPct val="100000"/>
              <a:buNone/>
              <a:tabLst/>
            </a:pPr>
            <a:r>
              <a:rPr lang="tr-TR" b="1" dirty="0"/>
              <a:t>BAĞIMLI ÖRNEKLEMLER/TEKARLI ÖLÇÜMLER İÇİN T İSTATİSTİĞİ</a:t>
            </a:r>
          </a:p>
          <a:p>
            <a:r>
              <a:rPr lang="tr-TR" altLang="en-US" sz="6000" dirty="0"/>
              <a:t>Grup içi desenlerde iki ortalamanın karşılaştırılmasında kullanılır.</a:t>
            </a:r>
          </a:p>
          <a:p>
            <a:r>
              <a:rPr lang="tr-TR" dirty="0"/>
              <a:t>Her bir katılımcı için fark puanı hesaplanır.</a:t>
            </a:r>
          </a:p>
          <a:p>
            <a:r>
              <a:rPr kumimoji="0" lang="tr-TR" sz="5600" b="0" i="0" u="none" strike="noStrike" cap="none" spc="0" normalizeH="0" baseline="0" dirty="0">
                <a:ln>
                  <a:noFill/>
                </a:ln>
                <a:solidFill>
                  <a:srgbClr val="000000"/>
                </a:solidFill>
                <a:effectLst/>
                <a:uFillTx/>
                <a:latin typeface="+mn-lt"/>
                <a:ea typeface="+mn-ea"/>
                <a:cs typeface="+mn-cs"/>
                <a:sym typeface="Interstate"/>
              </a:rPr>
              <a:t>Hesaplanan fark puanlarının ortalamalarının </a:t>
            </a:r>
            <a:r>
              <a:rPr kumimoji="0" lang="tr-TR" sz="5600" b="0" i="0" u="none" strike="noStrike" cap="none" spc="0" normalizeH="0" baseline="0" dirty="0" smtClean="0">
                <a:ln>
                  <a:noFill/>
                </a:ln>
                <a:solidFill>
                  <a:srgbClr val="000000"/>
                </a:solidFill>
                <a:effectLst/>
                <a:uFillTx/>
                <a:latin typeface="+mn-lt"/>
                <a:ea typeface="+mn-ea"/>
                <a:cs typeface="+mn-cs"/>
                <a:sym typeface="Interstate"/>
              </a:rPr>
              <a:t>0’dan </a:t>
            </a:r>
            <a:r>
              <a:rPr kumimoji="0" lang="tr-TR" sz="5600" b="0" i="0" u="none" strike="noStrike" cap="none" spc="0" normalizeH="0" baseline="0" dirty="0">
                <a:ln>
                  <a:noFill/>
                </a:ln>
                <a:solidFill>
                  <a:srgbClr val="000000"/>
                </a:solidFill>
                <a:effectLst/>
                <a:uFillTx/>
                <a:latin typeface="+mn-lt"/>
                <a:ea typeface="+mn-ea"/>
                <a:cs typeface="+mn-cs"/>
                <a:sym typeface="Interstate"/>
              </a:rPr>
              <a:t>anlamlı düzeyde farklı olup olmadığı incelenir.</a:t>
            </a:r>
          </a:p>
          <a:p>
            <a:r>
              <a:rPr lang="tr-TR" dirty="0"/>
              <a:t>Dolayısıyla burada yeni bir dağılım olan fark puanlarının dağılımı ile çalışırız. </a:t>
            </a:r>
            <a:endParaRPr kumimoji="0" lang="en-US" sz="5600" b="0" i="0" u="none" strike="noStrike" cap="none" spc="0" normalizeH="0" baseline="0" dirty="0">
              <a:ln>
                <a:noFill/>
              </a:ln>
              <a:solidFill>
                <a:srgbClr val="000000"/>
              </a:solidFill>
              <a:effectLst/>
              <a:uFillTx/>
              <a:latin typeface="+mn-lt"/>
              <a:ea typeface="+mn-ea"/>
              <a:cs typeface="+mn-cs"/>
              <a:sym typeface="Interstate"/>
            </a:endParaRPr>
          </a:p>
        </p:txBody>
      </p:sp>
    </p:spTree>
    <p:extLst>
      <p:ext uri="{BB962C8B-B14F-4D97-AF65-F5344CB8AC3E}">
        <p14:creationId xmlns:p14="http://schemas.microsoft.com/office/powerpoint/2010/main" val="1346165309"/>
      </p:ext>
    </p:extLst>
  </p:cSld>
  <p:clrMapOvr>
    <a:masterClrMapping/>
  </p:clrMapOvr>
  <mc:AlternateContent xmlns:mc="http://schemas.openxmlformats.org/markup-compatibility/2006" xmlns:p14="http://schemas.microsoft.com/office/powerpoint/2010/main">
    <mc:Choice Requires="p14">
      <p:transition spd="slow" p14:dur="1400" advClick="0">
        <p14:ripple/>
      </p:transition>
    </mc:Choice>
    <mc:Fallback xmlns="">
      <p:transition spd="slow" advClick="0">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0C58994-C1BA-40A9-86D8-45A89B2279F8}"/>
              </a:ext>
            </a:extLst>
          </p:cNvPr>
          <p:cNvSpPr/>
          <p:nvPr/>
        </p:nvSpPr>
        <p:spPr>
          <a:xfrm>
            <a:off x="2141621" y="2574758"/>
            <a:ext cx="19418968" cy="6958252"/>
          </a:xfrm>
          <a:prstGeom prst="rect">
            <a:avLst/>
          </a:prstGeom>
        </p:spPr>
        <p:txBody>
          <a:bodyPr wrap="square">
            <a:spAutoFit/>
          </a:bodyPr>
          <a:lstStyle/>
          <a:p>
            <a:pPr marL="0" indent="0">
              <a:buNone/>
            </a:pPr>
            <a:r>
              <a:rPr lang="tr-TR" sz="5400" b="1" dirty="0"/>
              <a:t>Örnek: </a:t>
            </a:r>
            <a:r>
              <a:rPr lang="tr-TR" altLang="tr-TR" sz="5400" dirty="0"/>
              <a:t>Araştırmacılar A ilacının bireylerin reaksiyonda bulunma (tepki verme) süresine etkisini incelemektedirler. Bu kapsamda beş katılımcının tepki verme süreleri ilacı almadan önce ve ilacı aldıktan bir saat sonra ölçülmüş ve bu ölçümler karşılaştırılmıştır.</a:t>
            </a:r>
          </a:p>
          <a:p>
            <a:pPr marL="0" indent="0">
              <a:buNone/>
            </a:pPr>
            <a:endParaRPr lang="tr-TR" altLang="tr-TR" sz="5400" dirty="0"/>
          </a:p>
          <a:p>
            <a:pPr marL="0" indent="0">
              <a:buNone/>
            </a:pPr>
            <a:r>
              <a:rPr lang="tr-TR" altLang="tr-TR" sz="5400" b="1" dirty="0"/>
              <a:t>Araştırma sorusu: </a:t>
            </a:r>
            <a:r>
              <a:rPr lang="tr-TR" altLang="tr-TR" sz="5400" dirty="0"/>
              <a:t>A ilacı bireylerin tepki verme sürelerini etkilemekte midir? </a:t>
            </a:r>
            <a:endParaRPr lang="en-US" dirty="0"/>
          </a:p>
        </p:txBody>
      </p:sp>
    </p:spTree>
    <p:extLst>
      <p:ext uri="{BB962C8B-B14F-4D97-AF65-F5344CB8AC3E}">
        <p14:creationId xmlns:p14="http://schemas.microsoft.com/office/powerpoint/2010/main" val="1849099262"/>
      </p:ext>
    </p:extLst>
  </p:cSld>
  <p:clrMapOvr>
    <a:masterClrMapping/>
  </p:clrMapOvr>
  <mc:AlternateContent xmlns:mc="http://schemas.openxmlformats.org/markup-compatibility/2006" xmlns:p14="http://schemas.microsoft.com/office/powerpoint/2010/main">
    <mc:Choice Requires="p14">
      <p:transition spd="slow" p14:dur="1400" advClick="0">
        <p14:ripple/>
      </p:transition>
    </mc:Choice>
    <mc:Fallback xmlns="">
      <p:transition spd="slow" advClick="0">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49A5ACF-C9E5-4E21-82D9-3127A42D74E7}"/>
              </a:ext>
            </a:extLst>
          </p:cNvPr>
          <p:cNvSpPr txBox="1"/>
          <p:nvPr/>
        </p:nvSpPr>
        <p:spPr>
          <a:xfrm>
            <a:off x="1467853" y="2454442"/>
            <a:ext cx="21319958" cy="3488132"/>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t">
            <a:spAutoFit/>
          </a:bodyPr>
          <a:lstStyle/>
          <a:p>
            <a:pPr marL="0" marR="0" indent="0" algn="l" defTabSz="914400" rtl="0" fontAlgn="auto" latinLnBrk="0" hangingPunct="0">
              <a:lnSpc>
                <a:spcPct val="110000"/>
              </a:lnSpc>
              <a:spcBef>
                <a:spcPts val="2000"/>
              </a:spcBef>
              <a:spcAft>
                <a:spcPts val="0"/>
              </a:spcAft>
              <a:buClrTx/>
              <a:buSzPct val="100000"/>
              <a:buNone/>
              <a:tabLst/>
            </a:pPr>
            <a:r>
              <a:rPr lang="tr-TR" altLang="tr-TR" sz="6000" dirty="0"/>
              <a:t>Aşağıdaki tabloda bireylerin ilacı almadan önceki ve aldıktan yarım saat sonraki reaksiyon süreleri görülmektedir. (Fark puanları: D=X</a:t>
            </a:r>
            <a:r>
              <a:rPr lang="tr-TR" altLang="tr-TR" sz="6000" baseline="-25000" dirty="0"/>
              <a:t>2</a:t>
            </a:r>
            <a:r>
              <a:rPr lang="tr-TR" altLang="tr-TR" sz="6000" dirty="0"/>
              <a:t>-X</a:t>
            </a:r>
            <a:r>
              <a:rPr lang="tr-TR" altLang="tr-TR" sz="6000" baseline="-25000" dirty="0"/>
              <a:t>1</a:t>
            </a:r>
            <a:r>
              <a:rPr lang="tr-TR" altLang="tr-TR" sz="6000" dirty="0"/>
              <a:t>)</a:t>
            </a:r>
            <a:endParaRPr kumimoji="0" lang="en-US" sz="5600" b="0" i="0" u="none" strike="noStrike" cap="none" spc="0" normalizeH="0" baseline="0" dirty="0">
              <a:ln>
                <a:noFill/>
              </a:ln>
              <a:solidFill>
                <a:srgbClr val="000000"/>
              </a:solidFill>
              <a:effectLst/>
              <a:uFillTx/>
              <a:latin typeface="+mn-lt"/>
              <a:ea typeface="+mn-ea"/>
              <a:cs typeface="+mn-cs"/>
              <a:sym typeface="Interstate"/>
            </a:endParaRPr>
          </a:p>
        </p:txBody>
      </p:sp>
      <mc:AlternateContent xmlns:mc="http://schemas.openxmlformats.org/markup-compatibility/2006" xmlns:a14="http://schemas.microsoft.com/office/drawing/2010/main">
        <mc:Choice Requires="a14">
          <p:graphicFrame>
            <p:nvGraphicFramePr>
              <p:cNvPr id="3" name="Group 380">
                <a:extLst>
                  <a:ext uri="{FF2B5EF4-FFF2-40B4-BE49-F238E27FC236}">
                    <a16:creationId xmlns:a16="http://schemas.microsoft.com/office/drawing/2014/main" id="{EEA4F8A2-B9FC-4D25-A3DE-281AC889E8B7}"/>
                  </a:ext>
                </a:extLst>
              </p:cNvPr>
              <p:cNvGraphicFramePr>
                <a:graphicFrameLocks noGrp="1"/>
              </p:cNvGraphicFramePr>
              <p:nvPr>
                <p:extLst>
                  <p:ext uri="{D42A27DB-BD31-4B8C-83A1-F6EECF244321}">
                    <p14:modId xmlns:p14="http://schemas.microsoft.com/office/powerpoint/2010/main" val="32255899"/>
                  </p:ext>
                </p:extLst>
              </p:nvPr>
            </p:nvGraphicFramePr>
            <p:xfrm>
              <a:off x="4066674" y="5942574"/>
              <a:ext cx="14344399" cy="5820784"/>
            </p:xfrm>
            <a:graphic>
              <a:graphicData uri="http://schemas.openxmlformats.org/drawingml/2006/table">
                <a:tbl>
                  <a:tblPr/>
                  <a:tblGrid>
                    <a:gridCol w="2395670">
                      <a:extLst>
                        <a:ext uri="{9D8B030D-6E8A-4147-A177-3AD203B41FA5}">
                          <a16:colId xmlns:a16="http://schemas.microsoft.com/office/drawing/2014/main" val="20000"/>
                        </a:ext>
                      </a:extLst>
                    </a:gridCol>
                    <a:gridCol w="4998655">
                      <a:extLst>
                        <a:ext uri="{9D8B030D-6E8A-4147-A177-3AD203B41FA5}">
                          <a16:colId xmlns:a16="http://schemas.microsoft.com/office/drawing/2014/main" val="20001"/>
                        </a:ext>
                      </a:extLst>
                    </a:gridCol>
                    <a:gridCol w="5054599">
                      <a:extLst>
                        <a:ext uri="{9D8B030D-6E8A-4147-A177-3AD203B41FA5}">
                          <a16:colId xmlns:a16="http://schemas.microsoft.com/office/drawing/2014/main" val="20002"/>
                        </a:ext>
                      </a:extLst>
                    </a:gridCol>
                    <a:gridCol w="1895475">
                      <a:extLst>
                        <a:ext uri="{9D8B030D-6E8A-4147-A177-3AD203B41FA5}">
                          <a16:colId xmlns:a16="http://schemas.microsoft.com/office/drawing/2014/main" val="20003"/>
                        </a:ext>
                      </a:extLst>
                    </a:gridCol>
                  </a:tblGrid>
                  <a:tr h="1576444">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tr-TR" sz="4400" b="0" i="0" u="none" strike="noStrike" cap="none" normalizeH="0" baseline="0" dirty="0">
                              <a:ln>
                                <a:noFill/>
                              </a:ln>
                              <a:solidFill>
                                <a:schemeClr val="tx1"/>
                              </a:solidFill>
                              <a:effectLst/>
                              <a:latin typeface="Times New Roman" pitchFamily="18" charset="0"/>
                              <a:cs typeface="Times New Roman" pitchFamily="18" charset="0"/>
                            </a:rPr>
                            <a:t>Katılımcı</a:t>
                          </a:r>
                          <a:endParaRPr kumimoji="0" lang="tr-TR" sz="4400" b="0" i="0" u="none" strike="noStrike" cap="none" normalizeH="0" baseline="0" dirty="0">
                            <a:ln>
                              <a:noFill/>
                            </a:ln>
                            <a:solidFill>
                              <a:schemeClr val="tx1"/>
                            </a:solidFill>
                            <a:effectLst/>
                            <a:latin typeface="Arial" charset="0"/>
                          </a:endParaRPr>
                        </a:p>
                      </a:txBody>
                      <a:tcPr marT="45731" marB="45731" horzOverflow="overflow">
                        <a:lnL cap="flat">
                          <a:noFill/>
                        </a:lnL>
                        <a:lnR>
                          <a:noFill/>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tr-TR" sz="4400" b="0" i="0" u="none" strike="noStrike" cap="none" normalizeH="0" baseline="0" dirty="0">
                              <a:ln>
                                <a:noFill/>
                              </a:ln>
                              <a:solidFill>
                                <a:schemeClr val="tx1"/>
                              </a:solidFill>
                              <a:effectLst/>
                              <a:latin typeface="Times New Roman" pitchFamily="18" charset="0"/>
                              <a:cs typeface="Times New Roman" pitchFamily="18" charset="0"/>
                            </a:rPr>
                            <a:t>İlacı almadan önce (X</a:t>
                          </a:r>
                          <a:r>
                            <a:rPr kumimoji="0" lang="tr-TR" sz="4400" b="0" i="0" u="none" strike="noStrike" cap="none" normalizeH="0" baseline="-30000" dirty="0">
                              <a:ln>
                                <a:noFill/>
                              </a:ln>
                              <a:solidFill>
                                <a:schemeClr val="tx1"/>
                              </a:solidFill>
                              <a:effectLst/>
                              <a:latin typeface="Times New Roman" pitchFamily="18" charset="0"/>
                              <a:cs typeface="Times New Roman" pitchFamily="18" charset="0"/>
                            </a:rPr>
                            <a:t>1</a:t>
                          </a:r>
                          <a:r>
                            <a:rPr kumimoji="0" lang="tr-TR" sz="4400" b="0" i="0" u="none" strike="noStrike" cap="none" normalizeH="0" baseline="0" dirty="0">
                              <a:ln>
                                <a:noFill/>
                              </a:ln>
                              <a:solidFill>
                                <a:schemeClr val="tx1"/>
                              </a:solidFill>
                              <a:effectLst/>
                              <a:latin typeface="Times New Roman" pitchFamily="18" charset="0"/>
                              <a:cs typeface="Times New Roman" pitchFamily="18" charset="0"/>
                            </a:rPr>
                            <a:t>)</a:t>
                          </a:r>
                          <a:endParaRPr kumimoji="0" lang="tr-TR" sz="4400" b="0" i="0" u="none" strike="noStrike" cap="none" normalizeH="0" baseline="0" dirty="0">
                            <a:ln>
                              <a:noFill/>
                            </a:ln>
                            <a:solidFill>
                              <a:schemeClr val="tx1"/>
                            </a:solidFill>
                            <a:effectLst/>
                            <a:latin typeface="Arial" charset="0"/>
                          </a:endParaRPr>
                        </a:p>
                      </a:txBody>
                      <a:tcPr marT="45731" marB="45731" horzOverflow="overflow">
                        <a:lnL>
                          <a:noFill/>
                        </a:lnL>
                        <a:lnR>
                          <a:noFill/>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tr-TR" sz="4400" b="0" i="0" u="none" strike="noStrike" cap="none" normalizeH="0" baseline="0" dirty="0">
                              <a:ln>
                                <a:noFill/>
                              </a:ln>
                              <a:solidFill>
                                <a:schemeClr val="tx1"/>
                              </a:solidFill>
                              <a:effectLst/>
                              <a:latin typeface="Times New Roman" pitchFamily="18" charset="0"/>
                              <a:cs typeface="Times New Roman" pitchFamily="18" charset="0"/>
                            </a:rPr>
                            <a:t>İlacı aldıktan sonra (X</a:t>
                          </a:r>
                          <a:r>
                            <a:rPr kumimoji="0" lang="tr-TR" sz="4400" b="0" i="0" u="none" strike="noStrike" cap="none" normalizeH="0" baseline="-30000" dirty="0">
                              <a:ln>
                                <a:noFill/>
                              </a:ln>
                              <a:solidFill>
                                <a:schemeClr val="tx1"/>
                              </a:solidFill>
                              <a:effectLst/>
                              <a:latin typeface="Times New Roman" pitchFamily="18" charset="0"/>
                              <a:cs typeface="Times New Roman" pitchFamily="18" charset="0"/>
                            </a:rPr>
                            <a:t>2</a:t>
                          </a:r>
                          <a:r>
                            <a:rPr kumimoji="0" lang="tr-TR" sz="4400" b="0" i="0" u="none" strike="noStrike" cap="none" normalizeH="0" baseline="0" dirty="0">
                              <a:ln>
                                <a:noFill/>
                              </a:ln>
                              <a:solidFill>
                                <a:schemeClr val="tx1"/>
                              </a:solidFill>
                              <a:effectLst/>
                              <a:latin typeface="Times New Roman" pitchFamily="18" charset="0"/>
                              <a:cs typeface="Times New Roman" pitchFamily="18" charset="0"/>
                            </a:rPr>
                            <a:t>)</a:t>
                          </a:r>
                          <a:endParaRPr kumimoji="0" lang="tr-TR" sz="4400" b="0" i="0" u="none" strike="noStrike" cap="none" normalizeH="0" baseline="0" dirty="0">
                            <a:ln>
                              <a:noFill/>
                            </a:ln>
                            <a:solidFill>
                              <a:schemeClr val="tx1"/>
                            </a:solidFill>
                            <a:effectLst/>
                            <a:latin typeface="Arial" charset="0"/>
                          </a:endParaRPr>
                        </a:p>
                      </a:txBody>
                      <a:tcPr marT="45731" marB="45731" horzOverflow="overflow">
                        <a:lnL>
                          <a:noFill/>
                        </a:lnL>
                        <a:lnR>
                          <a:noFill/>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tr-TR" sz="4400" b="0" i="0" u="none" strike="noStrike" cap="none" normalizeH="0" baseline="0" dirty="0">
                              <a:ln>
                                <a:noFill/>
                              </a:ln>
                              <a:solidFill>
                                <a:schemeClr val="tx1"/>
                              </a:solidFill>
                              <a:effectLst/>
                              <a:latin typeface="Times New Roman" pitchFamily="18" charset="0"/>
                              <a:cs typeface="Times New Roman" pitchFamily="18" charset="0"/>
                            </a:rPr>
                            <a:t>Fark</a:t>
                          </a:r>
                        </a:p>
                        <a:p>
                          <a:pPr marL="0" marR="0" lvl="0" indent="0" algn="l" defTabSz="914400" rtl="0" eaLnBrk="1" fontAlgn="base" latinLnBrk="0" hangingPunct="1">
                            <a:lnSpc>
                              <a:spcPct val="100000"/>
                            </a:lnSpc>
                            <a:spcBef>
                              <a:spcPct val="0"/>
                            </a:spcBef>
                            <a:spcAft>
                              <a:spcPct val="0"/>
                            </a:spcAft>
                            <a:buClrTx/>
                            <a:buSzTx/>
                            <a:buFontTx/>
                            <a:buNone/>
                            <a:tabLst/>
                          </a:pPr>
                          <a:r>
                            <a:rPr kumimoji="0" lang="tr-TR" sz="4400" b="0" i="0" u="none" strike="noStrike" cap="none" normalizeH="0" baseline="0" dirty="0">
                              <a:ln>
                                <a:noFill/>
                              </a:ln>
                              <a:solidFill>
                                <a:schemeClr val="tx1"/>
                              </a:solidFill>
                              <a:effectLst/>
                              <a:latin typeface="Times New Roman" pitchFamily="18" charset="0"/>
                              <a:cs typeface="Times New Roman" pitchFamily="18" charset="0"/>
                            </a:rPr>
                            <a:t>D</a:t>
                          </a:r>
                          <a:endParaRPr kumimoji="0" lang="tr-TR" sz="4400" b="0" i="0" u="none" strike="noStrike" cap="none" normalizeH="0" baseline="0" dirty="0">
                            <a:ln>
                              <a:noFill/>
                            </a:ln>
                            <a:solidFill>
                              <a:schemeClr val="tx1"/>
                            </a:solidFill>
                            <a:effectLst/>
                            <a:latin typeface="Arial" charset="0"/>
                          </a:endParaRPr>
                        </a:p>
                      </a:txBody>
                      <a:tcPr marT="45731" marB="45731" horzOverflow="overflow">
                        <a:lnL>
                          <a:noFill/>
                        </a:lnL>
                        <a:lnR cap="flat">
                          <a:noFill/>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84886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tr-TR" sz="4400" b="0" i="0" u="none" strike="noStrike" cap="none" normalizeH="0" baseline="0">
                              <a:ln>
                                <a:noFill/>
                              </a:ln>
                              <a:solidFill>
                                <a:schemeClr val="tx1"/>
                              </a:solidFill>
                              <a:effectLst/>
                              <a:latin typeface="Times New Roman" pitchFamily="18" charset="0"/>
                              <a:cs typeface="Times New Roman" pitchFamily="18" charset="0"/>
                            </a:rPr>
                            <a:t>A</a:t>
                          </a:r>
                          <a:endParaRPr kumimoji="0" lang="tr-TR" sz="4400" b="0" i="0" u="none" strike="noStrike" cap="none" normalizeH="0" baseline="0">
                            <a:ln>
                              <a:noFill/>
                            </a:ln>
                            <a:solidFill>
                              <a:schemeClr val="tx1"/>
                            </a:solidFill>
                            <a:effectLst/>
                            <a:latin typeface="Arial" charset="0"/>
                          </a:endParaRPr>
                        </a:p>
                      </a:txBody>
                      <a:tcPr marT="45731" marB="45731" horzOverflow="overflow">
                        <a:lnL cap="flat">
                          <a:noFill/>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tr-TR" sz="4400" b="0" i="0" u="none" strike="noStrike" cap="none" normalizeH="0" baseline="0" dirty="0">
                              <a:ln>
                                <a:noFill/>
                              </a:ln>
                              <a:solidFill>
                                <a:schemeClr val="tx1"/>
                              </a:solidFill>
                              <a:effectLst/>
                              <a:latin typeface="Times New Roman" pitchFamily="18" charset="0"/>
                              <a:cs typeface="Times New Roman" pitchFamily="18" charset="0"/>
                            </a:rPr>
                            <a:t>215</a:t>
                          </a:r>
                          <a:endParaRPr kumimoji="0" lang="tr-TR" sz="4400" b="0" i="0" u="none" strike="noStrike" cap="none" normalizeH="0" baseline="0" dirty="0">
                            <a:ln>
                              <a:noFill/>
                            </a:ln>
                            <a:solidFill>
                              <a:schemeClr val="tx1"/>
                            </a:solidFill>
                            <a:effectLst/>
                            <a:latin typeface="Arial" charset="0"/>
                          </a:endParaRPr>
                        </a:p>
                      </a:txBody>
                      <a:tcPr marT="45731" marB="45731" horzOverflow="overflow">
                        <a:lnL>
                          <a:noFill/>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tr-TR" sz="4400" b="0" i="0" u="none" strike="noStrike" cap="none" normalizeH="0" baseline="0" dirty="0">
                              <a:ln>
                                <a:noFill/>
                              </a:ln>
                              <a:solidFill>
                                <a:schemeClr val="tx1"/>
                              </a:solidFill>
                              <a:effectLst/>
                              <a:latin typeface="Times New Roman" pitchFamily="18" charset="0"/>
                              <a:cs typeface="Times New Roman" pitchFamily="18" charset="0"/>
                            </a:rPr>
                            <a:t>210</a:t>
                          </a:r>
                          <a:endParaRPr kumimoji="0" lang="tr-TR" sz="4400" b="0" i="0" u="none" strike="noStrike" cap="none" normalizeH="0" baseline="0" dirty="0">
                            <a:ln>
                              <a:noFill/>
                            </a:ln>
                            <a:solidFill>
                              <a:schemeClr val="tx1"/>
                            </a:solidFill>
                            <a:effectLst/>
                            <a:latin typeface="Arial" charset="0"/>
                          </a:endParaRPr>
                        </a:p>
                      </a:txBody>
                      <a:tcPr marT="45731" marB="45731" horzOverflow="overflow">
                        <a:lnL>
                          <a:noFill/>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tr-TR" sz="4400" b="0" i="0" u="none" strike="noStrike" cap="none" normalizeH="0" baseline="0">
                              <a:ln>
                                <a:noFill/>
                              </a:ln>
                              <a:solidFill>
                                <a:schemeClr val="tx1"/>
                              </a:solidFill>
                              <a:effectLst/>
                              <a:latin typeface="Times New Roman" pitchFamily="18" charset="0"/>
                              <a:cs typeface="Times New Roman" pitchFamily="18" charset="0"/>
                            </a:rPr>
                            <a:t>-5</a:t>
                          </a:r>
                          <a:endParaRPr kumimoji="0" lang="tr-TR" sz="4400" b="0" i="0" u="none" strike="noStrike" cap="none" normalizeH="0" baseline="0">
                            <a:ln>
                              <a:noFill/>
                            </a:ln>
                            <a:solidFill>
                              <a:schemeClr val="tx1"/>
                            </a:solidFill>
                            <a:effectLst/>
                            <a:latin typeface="Arial" charset="0"/>
                          </a:endParaRPr>
                        </a:p>
                      </a:txBody>
                      <a:tcPr marT="45731" marB="45731" horzOverflow="overflow">
                        <a:lnL>
                          <a:noFill/>
                        </a:lnL>
                        <a:lnR cap="flat">
                          <a:noFill/>
                        </a:lnR>
                        <a:lnT w="12700" cap="flat" cmpd="sng" algn="ctr">
                          <a:solidFill>
                            <a:schemeClr val="tx1"/>
                          </a:solidFill>
                          <a:prstDash val="solid"/>
                          <a:round/>
                          <a:headEnd type="none" w="med" len="med"/>
                          <a:tailEnd type="none" w="med" len="med"/>
                        </a:lnT>
                        <a:lnB>
                          <a:noFill/>
                        </a:lnB>
                        <a:lnTlToBr>
                          <a:noFill/>
                        </a:lnTlToBr>
                        <a:lnBlToTr>
                          <a:noFill/>
                        </a:lnBlToTr>
                        <a:noFill/>
                      </a:tcPr>
                    </a:tc>
                    <a:extLst>
                      <a:ext uri="{0D108BD9-81ED-4DB2-BD59-A6C34878D82A}">
                        <a16:rowId xmlns:a16="http://schemas.microsoft.com/office/drawing/2014/main" val="10001"/>
                      </a:ext>
                    </a:extLst>
                  </a:tr>
                  <a:tr h="84886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tr-TR" sz="4400" b="0" i="0" u="none" strike="noStrike" cap="none" normalizeH="0" baseline="0">
                              <a:ln>
                                <a:noFill/>
                              </a:ln>
                              <a:solidFill>
                                <a:schemeClr val="tx1"/>
                              </a:solidFill>
                              <a:effectLst/>
                              <a:latin typeface="Times New Roman" pitchFamily="18" charset="0"/>
                              <a:cs typeface="Times New Roman" pitchFamily="18" charset="0"/>
                            </a:rPr>
                            <a:t>B</a:t>
                          </a:r>
                          <a:endParaRPr kumimoji="0" lang="tr-TR" sz="4400" b="0" i="0" u="none" strike="noStrike" cap="none" normalizeH="0" baseline="0">
                            <a:ln>
                              <a:noFill/>
                            </a:ln>
                            <a:solidFill>
                              <a:schemeClr val="tx1"/>
                            </a:solidFill>
                            <a:effectLst/>
                            <a:latin typeface="Arial" charset="0"/>
                          </a:endParaRPr>
                        </a:p>
                      </a:txBody>
                      <a:tcPr marT="45731" marB="45731" horzOverflow="overflow">
                        <a:lnL cap="flat">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tr-TR" sz="4400" b="0" i="0" u="none" strike="noStrike" cap="none" normalizeH="0" baseline="0" dirty="0">
                              <a:ln>
                                <a:noFill/>
                              </a:ln>
                              <a:solidFill>
                                <a:schemeClr val="tx1"/>
                              </a:solidFill>
                              <a:effectLst/>
                              <a:latin typeface="Times New Roman" pitchFamily="18" charset="0"/>
                              <a:cs typeface="Times New Roman" pitchFamily="18" charset="0"/>
                            </a:rPr>
                            <a:t>221</a:t>
                          </a:r>
                          <a:endParaRPr kumimoji="0" lang="tr-TR" sz="4400" b="0" i="0" u="none" strike="noStrike" cap="none" normalizeH="0" baseline="0" dirty="0">
                            <a:ln>
                              <a:noFill/>
                            </a:ln>
                            <a:solidFill>
                              <a:schemeClr val="tx1"/>
                            </a:solidFill>
                            <a:effectLst/>
                            <a:latin typeface="Arial" charset="0"/>
                          </a:endParaRPr>
                        </a:p>
                      </a:txBody>
                      <a:tcPr marT="45731" marB="45731"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tr-TR" sz="4400" b="0" i="0" u="none" strike="noStrike" cap="none" normalizeH="0" baseline="0" dirty="0">
                              <a:ln>
                                <a:noFill/>
                              </a:ln>
                              <a:solidFill>
                                <a:schemeClr val="tx1"/>
                              </a:solidFill>
                              <a:effectLst/>
                              <a:latin typeface="Times New Roman" pitchFamily="18" charset="0"/>
                              <a:cs typeface="Times New Roman" pitchFamily="18" charset="0"/>
                            </a:rPr>
                            <a:t>242</a:t>
                          </a:r>
                          <a:endParaRPr kumimoji="0" lang="tr-TR" sz="4400" b="0" i="0" u="none" strike="noStrike" cap="none" normalizeH="0" baseline="0" dirty="0">
                            <a:ln>
                              <a:noFill/>
                            </a:ln>
                            <a:solidFill>
                              <a:schemeClr val="tx1"/>
                            </a:solidFill>
                            <a:effectLst/>
                            <a:latin typeface="Arial" charset="0"/>
                          </a:endParaRPr>
                        </a:p>
                      </a:txBody>
                      <a:tcPr marT="45731" marB="45731"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tr-TR" sz="4400" b="0" i="0" u="none" strike="noStrike" cap="none" normalizeH="0" baseline="0">
                              <a:ln>
                                <a:noFill/>
                              </a:ln>
                              <a:solidFill>
                                <a:schemeClr val="tx1"/>
                              </a:solidFill>
                              <a:effectLst/>
                              <a:latin typeface="Times New Roman" pitchFamily="18" charset="0"/>
                              <a:cs typeface="Times New Roman" pitchFamily="18" charset="0"/>
                            </a:rPr>
                            <a:t>21</a:t>
                          </a:r>
                          <a:endParaRPr kumimoji="0" lang="tr-TR" sz="4400" b="0" i="0" u="none" strike="noStrike" cap="none" normalizeH="0" baseline="0">
                            <a:ln>
                              <a:noFill/>
                            </a:ln>
                            <a:solidFill>
                              <a:schemeClr val="tx1"/>
                            </a:solidFill>
                            <a:effectLst/>
                            <a:latin typeface="Arial" charset="0"/>
                          </a:endParaRPr>
                        </a:p>
                      </a:txBody>
                      <a:tcPr marT="45731" marB="45731"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2"/>
                      </a:ext>
                    </a:extLst>
                  </a:tr>
                  <a:tr h="84886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tr-TR" sz="4400" b="0" i="0" u="none" strike="noStrike" cap="none" normalizeH="0" baseline="0">
                              <a:ln>
                                <a:noFill/>
                              </a:ln>
                              <a:solidFill>
                                <a:schemeClr val="tx1"/>
                              </a:solidFill>
                              <a:effectLst/>
                              <a:latin typeface="Times New Roman" pitchFamily="18" charset="0"/>
                              <a:cs typeface="Times New Roman" pitchFamily="18" charset="0"/>
                            </a:rPr>
                            <a:t>C</a:t>
                          </a:r>
                          <a:endParaRPr kumimoji="0" lang="tr-TR" sz="4400" b="0" i="0" u="none" strike="noStrike" cap="none" normalizeH="0" baseline="0">
                            <a:ln>
                              <a:noFill/>
                            </a:ln>
                            <a:solidFill>
                              <a:schemeClr val="tx1"/>
                            </a:solidFill>
                            <a:effectLst/>
                            <a:latin typeface="Arial" charset="0"/>
                          </a:endParaRPr>
                        </a:p>
                      </a:txBody>
                      <a:tcPr marT="45731" marB="45731" horzOverflow="overflow">
                        <a:lnL cap="flat">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tr-TR" sz="4400" b="0" i="0" u="none" strike="noStrike" cap="none" normalizeH="0" baseline="0" dirty="0">
                              <a:ln>
                                <a:noFill/>
                              </a:ln>
                              <a:solidFill>
                                <a:schemeClr val="tx1"/>
                              </a:solidFill>
                              <a:effectLst/>
                              <a:latin typeface="Times New Roman" pitchFamily="18" charset="0"/>
                              <a:cs typeface="Times New Roman" pitchFamily="18" charset="0"/>
                            </a:rPr>
                            <a:t>196</a:t>
                          </a:r>
                          <a:endParaRPr kumimoji="0" lang="tr-TR" sz="4400" b="0" i="0" u="none" strike="noStrike" cap="none" normalizeH="0" baseline="0" dirty="0">
                            <a:ln>
                              <a:noFill/>
                            </a:ln>
                            <a:solidFill>
                              <a:schemeClr val="tx1"/>
                            </a:solidFill>
                            <a:effectLst/>
                            <a:latin typeface="Arial" charset="0"/>
                          </a:endParaRPr>
                        </a:p>
                      </a:txBody>
                      <a:tcPr marT="45731" marB="45731"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tr-TR" sz="4400" b="0" i="0" u="none" strike="noStrike" cap="none" normalizeH="0" baseline="0" dirty="0">
                              <a:ln>
                                <a:noFill/>
                              </a:ln>
                              <a:solidFill>
                                <a:schemeClr val="tx1"/>
                              </a:solidFill>
                              <a:effectLst/>
                              <a:latin typeface="Times New Roman" pitchFamily="18" charset="0"/>
                              <a:cs typeface="Times New Roman" pitchFamily="18" charset="0"/>
                            </a:rPr>
                            <a:t>219</a:t>
                          </a:r>
                          <a:endParaRPr kumimoji="0" lang="tr-TR" sz="4400" b="0" i="0" u="none" strike="noStrike" cap="none" normalizeH="0" baseline="0" dirty="0">
                            <a:ln>
                              <a:noFill/>
                            </a:ln>
                            <a:solidFill>
                              <a:schemeClr val="tx1"/>
                            </a:solidFill>
                            <a:effectLst/>
                            <a:latin typeface="Arial" charset="0"/>
                          </a:endParaRPr>
                        </a:p>
                      </a:txBody>
                      <a:tcPr marT="45731" marB="45731"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tr-TR" sz="4400" b="0" i="0" u="none" strike="noStrike" cap="none" normalizeH="0" baseline="0">
                              <a:ln>
                                <a:noFill/>
                              </a:ln>
                              <a:solidFill>
                                <a:schemeClr val="tx1"/>
                              </a:solidFill>
                              <a:effectLst/>
                              <a:latin typeface="Times New Roman" pitchFamily="18" charset="0"/>
                              <a:cs typeface="Times New Roman" pitchFamily="18" charset="0"/>
                            </a:rPr>
                            <a:t>23</a:t>
                          </a:r>
                          <a:endParaRPr kumimoji="0" lang="tr-TR" sz="4400" b="0" i="0" u="none" strike="noStrike" cap="none" normalizeH="0" baseline="0">
                            <a:ln>
                              <a:noFill/>
                            </a:ln>
                            <a:solidFill>
                              <a:schemeClr val="tx1"/>
                            </a:solidFill>
                            <a:effectLst/>
                            <a:latin typeface="Arial" charset="0"/>
                          </a:endParaRPr>
                        </a:p>
                      </a:txBody>
                      <a:tcPr marT="45731" marB="45731"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3"/>
                      </a:ext>
                    </a:extLst>
                  </a:tr>
                  <a:tr h="84886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tr-TR" sz="4400" b="0" i="0" u="none" strike="noStrike" cap="none" normalizeH="0" baseline="0">
                              <a:ln>
                                <a:noFill/>
                              </a:ln>
                              <a:solidFill>
                                <a:schemeClr val="tx1"/>
                              </a:solidFill>
                              <a:effectLst/>
                              <a:latin typeface="Times New Roman" pitchFamily="18" charset="0"/>
                              <a:cs typeface="Times New Roman" pitchFamily="18" charset="0"/>
                            </a:rPr>
                            <a:t>D</a:t>
                          </a:r>
                          <a:endParaRPr kumimoji="0" lang="tr-TR" sz="4400" b="0" i="0" u="none" strike="noStrike" cap="none" normalizeH="0" baseline="0">
                            <a:ln>
                              <a:noFill/>
                            </a:ln>
                            <a:solidFill>
                              <a:schemeClr val="tx1"/>
                            </a:solidFill>
                            <a:effectLst/>
                            <a:latin typeface="Arial" charset="0"/>
                          </a:endParaRPr>
                        </a:p>
                      </a:txBody>
                      <a:tcPr marT="45731" marB="45731" horzOverflow="overflow">
                        <a:lnL cap="flat">
                          <a:noFill/>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tr-TR" sz="4400" b="0" i="0" u="none" strike="noStrike" cap="none" normalizeH="0" baseline="0" dirty="0">
                              <a:ln>
                                <a:noFill/>
                              </a:ln>
                              <a:solidFill>
                                <a:schemeClr val="tx1"/>
                              </a:solidFill>
                              <a:effectLst/>
                              <a:latin typeface="Times New Roman" pitchFamily="18" charset="0"/>
                              <a:cs typeface="Times New Roman" pitchFamily="18" charset="0"/>
                            </a:rPr>
                            <a:t>203</a:t>
                          </a:r>
                          <a:endParaRPr kumimoji="0" lang="tr-TR" sz="4400" b="0" i="0" u="none" strike="noStrike" cap="none" normalizeH="0" baseline="0" dirty="0">
                            <a:ln>
                              <a:noFill/>
                            </a:ln>
                            <a:solidFill>
                              <a:schemeClr val="tx1"/>
                            </a:solidFill>
                            <a:effectLst/>
                            <a:latin typeface="Arial" charset="0"/>
                          </a:endParaRPr>
                        </a:p>
                      </a:txBody>
                      <a:tcPr marT="45731" marB="45731" horzOverflow="overflow">
                        <a:lnL>
                          <a:noFill/>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tr-TR" sz="4400" b="0" i="0" u="none" strike="noStrike" cap="none" normalizeH="0" baseline="0" dirty="0">
                              <a:ln>
                                <a:noFill/>
                              </a:ln>
                              <a:solidFill>
                                <a:schemeClr val="tx1"/>
                              </a:solidFill>
                              <a:effectLst/>
                              <a:latin typeface="Times New Roman" pitchFamily="18" charset="0"/>
                              <a:cs typeface="Times New Roman" pitchFamily="18" charset="0"/>
                            </a:rPr>
                            <a:t>228</a:t>
                          </a:r>
                          <a:endParaRPr kumimoji="0" lang="tr-TR" sz="4400" b="0" i="0" u="none" strike="noStrike" cap="none" normalizeH="0" baseline="0" dirty="0">
                            <a:ln>
                              <a:noFill/>
                            </a:ln>
                            <a:solidFill>
                              <a:schemeClr val="tx1"/>
                            </a:solidFill>
                            <a:effectLst/>
                            <a:latin typeface="Arial" charset="0"/>
                          </a:endParaRPr>
                        </a:p>
                      </a:txBody>
                      <a:tcPr marT="45731" marB="45731" horzOverflow="overflow">
                        <a:lnL>
                          <a:noFill/>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tr-TR" sz="4400" b="0" i="0" u="none" strike="noStrike" cap="none" normalizeH="0" baseline="0">
                              <a:ln>
                                <a:noFill/>
                              </a:ln>
                              <a:solidFill>
                                <a:schemeClr val="tx1"/>
                              </a:solidFill>
                              <a:effectLst/>
                              <a:latin typeface="Times New Roman" pitchFamily="18" charset="0"/>
                              <a:cs typeface="Times New Roman" pitchFamily="18" charset="0"/>
                            </a:rPr>
                            <a:t>25</a:t>
                          </a:r>
                          <a:endParaRPr kumimoji="0" lang="tr-TR" sz="4400" b="0" i="0" u="none" strike="noStrike" cap="none" normalizeH="0" baseline="0">
                            <a:ln>
                              <a:noFill/>
                            </a:ln>
                            <a:solidFill>
                              <a:schemeClr val="tx1"/>
                            </a:solidFill>
                            <a:effectLst/>
                            <a:latin typeface="Arial" charset="0"/>
                          </a:endParaRPr>
                        </a:p>
                      </a:txBody>
                      <a:tcPr marT="45731" marB="45731" horzOverflow="overflow">
                        <a:lnL>
                          <a:noFill/>
                        </a:lnL>
                        <a:lnR cap="flat">
                          <a:noFill/>
                        </a:lnR>
                        <a:lnT>
                          <a:noFill/>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848868">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endParaRPr kumimoji="0" lang="tr-TR" sz="4400" b="0" i="0" u="none" strike="noStrike" cap="none" normalizeH="0" baseline="0">
                            <a:ln>
                              <a:noFill/>
                            </a:ln>
                            <a:solidFill>
                              <a:schemeClr val="tx1"/>
                            </a:solidFill>
                            <a:effectLst/>
                            <a:latin typeface="Arial" charset="0"/>
                          </a:endParaRPr>
                        </a:p>
                      </a:txBody>
                      <a:tcPr marT="45731" marB="45731" horzOverflow="overflow">
                        <a:lnL cap="flat">
                          <a:noFill/>
                        </a:lnL>
                        <a:lnR>
                          <a:noFill/>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gridSpan="2">
                      <a:txBody>
                        <a:bodyPr/>
                        <a:lstStyle/>
                        <a:p>
                          <a:pPr marL="0" marR="0" lvl="0" indent="0" algn="just" defTabSz="914400" rtl="0" eaLnBrk="1" fontAlgn="base" latinLnBrk="0" hangingPunct="1">
                            <a:lnSpc>
                              <a:spcPct val="100000"/>
                            </a:lnSpc>
                            <a:spcBef>
                              <a:spcPct val="0"/>
                            </a:spcBef>
                            <a:spcAft>
                              <a:spcPct val="0"/>
                            </a:spcAft>
                            <a:buClrTx/>
                            <a:buSzTx/>
                            <a:buFontTx/>
                            <a:buNone/>
                            <a:tabLst/>
                          </a:pPr>
                          <a14:m>
                            <m:oMath xmlns:m="http://schemas.openxmlformats.org/officeDocument/2006/math">
                              <m:sSub>
                                <m:sSubPr>
                                  <m:ctrlPr>
                                    <a:rPr kumimoji="0" lang="tr-TR" sz="4400" b="1" i="1" u="none" strike="noStrike" cap="none" normalizeH="0" baseline="0" smtClean="0">
                                      <a:ln>
                                        <a:noFill/>
                                      </a:ln>
                                      <a:solidFill>
                                        <a:schemeClr val="tx1"/>
                                      </a:solidFill>
                                      <a:effectLst/>
                                      <a:latin typeface="Cambria Math" panose="02040503050406030204" pitchFamily="18" charset="0"/>
                                      <a:cs typeface="Times New Roman" pitchFamily="18" charset="0"/>
                                    </a:rPr>
                                  </m:ctrlPr>
                                </m:sSubPr>
                                <m:e>
                                  <m:acc>
                                    <m:accPr>
                                      <m:chr m:val="̅"/>
                                      <m:ctrlPr>
                                        <a:rPr kumimoji="0" lang="tr-TR" sz="4400" b="1" i="1" u="none" strike="noStrike" cap="none" normalizeH="0" baseline="0" smtClean="0">
                                          <a:ln>
                                            <a:noFill/>
                                          </a:ln>
                                          <a:solidFill>
                                            <a:schemeClr val="tx1"/>
                                          </a:solidFill>
                                          <a:effectLst/>
                                          <a:latin typeface="Cambria Math" panose="02040503050406030204" pitchFamily="18" charset="0"/>
                                          <a:cs typeface="Times New Roman" pitchFamily="18" charset="0"/>
                                        </a:rPr>
                                      </m:ctrlPr>
                                    </m:accPr>
                                    <m:e>
                                      <m:r>
                                        <a:rPr kumimoji="0" lang="tr-TR" sz="4400" b="1" i="1" u="none" strike="noStrike" cap="none" normalizeH="0" baseline="0" smtClean="0">
                                          <a:ln>
                                            <a:noFill/>
                                          </a:ln>
                                          <a:solidFill>
                                            <a:schemeClr val="tx1"/>
                                          </a:solidFill>
                                          <a:effectLst/>
                                          <a:latin typeface="Cambria Math" panose="02040503050406030204" pitchFamily="18" charset="0"/>
                                          <a:cs typeface="Times New Roman" pitchFamily="18" charset="0"/>
                                        </a:rPr>
                                        <m:t>𝑿</m:t>
                                      </m:r>
                                    </m:e>
                                  </m:acc>
                                </m:e>
                                <m:sub>
                                  <m:r>
                                    <a:rPr kumimoji="0" lang="tr-TR" sz="4400" b="1" i="1" u="none" strike="noStrike" cap="none" normalizeH="0" baseline="0" smtClean="0">
                                      <a:ln>
                                        <a:noFill/>
                                      </a:ln>
                                      <a:solidFill>
                                        <a:schemeClr val="tx1"/>
                                      </a:solidFill>
                                      <a:effectLst/>
                                      <a:latin typeface="Cambria Math" panose="02040503050406030204" pitchFamily="18" charset="0"/>
                                      <a:cs typeface="Times New Roman" pitchFamily="18" charset="0"/>
                                    </a:rPr>
                                    <m:t>𝑫</m:t>
                                  </m:r>
                                </m:sub>
                              </m:sSub>
                            </m:oMath>
                          </a14:m>
                          <a:r>
                            <a:rPr kumimoji="0" lang="tr-TR" sz="4400" b="1" i="0" u="none" strike="noStrike" cap="none" normalizeH="0" baseline="0" dirty="0">
                              <a:ln>
                                <a:noFill/>
                              </a:ln>
                              <a:solidFill>
                                <a:schemeClr val="tx1"/>
                              </a:solidFill>
                              <a:effectLst/>
                              <a:latin typeface="Times New Roman" pitchFamily="18" charset="0"/>
                              <a:cs typeface="Times New Roman" pitchFamily="18" charset="0"/>
                            </a:rPr>
                            <a:t>= (∑D)/n=64/4=16</a:t>
                          </a:r>
                          <a:endParaRPr kumimoji="0" lang="tr-TR" sz="4400" b="1" i="0" u="none" strike="noStrike" cap="none" normalizeH="0" baseline="0" dirty="0">
                            <a:ln>
                              <a:noFill/>
                            </a:ln>
                            <a:solidFill>
                              <a:schemeClr val="tx1"/>
                            </a:solidFill>
                            <a:effectLst/>
                            <a:latin typeface="Arial" charset="0"/>
                          </a:endParaRPr>
                        </a:p>
                      </a:txBody>
                      <a:tcPr marT="45731" marB="45731" horzOverflow="overflow">
                        <a:lnL>
                          <a:noFill/>
                        </a:lnL>
                        <a:lnR>
                          <a:noFill/>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tr-TR"/>
                        </a:p>
                      </a:txBody>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tr-TR" sz="4400" b="0" i="0" u="none" strike="noStrike" cap="none" normalizeH="0" baseline="0" dirty="0">
                              <a:ln>
                                <a:noFill/>
                              </a:ln>
                              <a:solidFill>
                                <a:schemeClr val="tx1"/>
                              </a:solidFill>
                              <a:effectLst/>
                              <a:latin typeface="Times New Roman" pitchFamily="18" charset="0"/>
                              <a:cs typeface="Times New Roman" pitchFamily="18" charset="0"/>
                            </a:rPr>
                            <a:t>∑D=64</a:t>
                          </a:r>
                          <a:endParaRPr kumimoji="0" lang="en-US" sz="4400" b="0" i="0" u="none" strike="noStrike" cap="none" normalizeH="0" baseline="0" dirty="0">
                            <a:ln>
                              <a:noFill/>
                            </a:ln>
                            <a:solidFill>
                              <a:schemeClr val="tx1"/>
                            </a:solidFill>
                            <a:effectLst/>
                            <a:latin typeface="Times New Roman" pitchFamily="18" charset="0"/>
                            <a:cs typeface="Times New Roman" pitchFamily="18" charset="0"/>
                          </a:endParaRPr>
                        </a:p>
                      </a:txBody>
                      <a:tcPr marT="45731" marB="45731" horzOverflow="overflow">
                        <a:lnL>
                          <a:noFill/>
                        </a:lnL>
                        <a:lnR cap="flat">
                          <a:noFill/>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mc:Choice>
        <mc:Fallback xmlns="">
          <p:graphicFrame>
            <p:nvGraphicFramePr>
              <p:cNvPr id="3" name="Group 380">
                <a:extLst>
                  <a:ext uri="{FF2B5EF4-FFF2-40B4-BE49-F238E27FC236}">
                    <a16:creationId xmlns:a16="http://schemas.microsoft.com/office/drawing/2014/main" id="{EEA4F8A2-B9FC-4D25-A3DE-281AC889E8B7}"/>
                  </a:ext>
                </a:extLst>
              </p:cNvPr>
              <p:cNvGraphicFramePr>
                <a:graphicFrameLocks noGrp="1"/>
              </p:cNvGraphicFramePr>
              <p:nvPr>
                <p:extLst>
                  <p:ext uri="{D42A27DB-BD31-4B8C-83A1-F6EECF244321}">
                    <p14:modId xmlns:p14="http://schemas.microsoft.com/office/powerpoint/2010/main" val="32255899"/>
                  </p:ext>
                </p:extLst>
              </p:nvPr>
            </p:nvGraphicFramePr>
            <p:xfrm>
              <a:off x="4066674" y="5942574"/>
              <a:ext cx="14344399" cy="5820784"/>
            </p:xfrm>
            <a:graphic>
              <a:graphicData uri="http://schemas.openxmlformats.org/drawingml/2006/table">
                <a:tbl>
                  <a:tblPr/>
                  <a:tblGrid>
                    <a:gridCol w="2395670">
                      <a:extLst>
                        <a:ext uri="{9D8B030D-6E8A-4147-A177-3AD203B41FA5}">
                          <a16:colId xmlns:a16="http://schemas.microsoft.com/office/drawing/2014/main" val="20000"/>
                        </a:ext>
                      </a:extLst>
                    </a:gridCol>
                    <a:gridCol w="4998655">
                      <a:extLst>
                        <a:ext uri="{9D8B030D-6E8A-4147-A177-3AD203B41FA5}">
                          <a16:colId xmlns:a16="http://schemas.microsoft.com/office/drawing/2014/main" val="20001"/>
                        </a:ext>
                      </a:extLst>
                    </a:gridCol>
                    <a:gridCol w="5054599">
                      <a:extLst>
                        <a:ext uri="{9D8B030D-6E8A-4147-A177-3AD203B41FA5}">
                          <a16:colId xmlns:a16="http://schemas.microsoft.com/office/drawing/2014/main" val="20002"/>
                        </a:ext>
                      </a:extLst>
                    </a:gridCol>
                    <a:gridCol w="1895475">
                      <a:extLst>
                        <a:ext uri="{9D8B030D-6E8A-4147-A177-3AD203B41FA5}">
                          <a16:colId xmlns:a16="http://schemas.microsoft.com/office/drawing/2014/main" val="20003"/>
                        </a:ext>
                      </a:extLst>
                    </a:gridCol>
                  </a:tblGrid>
                  <a:tr h="1576444">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tr-TR" sz="4400" b="0" i="0" u="none" strike="noStrike" cap="none" normalizeH="0" baseline="0" dirty="0">
                              <a:ln>
                                <a:noFill/>
                              </a:ln>
                              <a:solidFill>
                                <a:schemeClr val="tx1"/>
                              </a:solidFill>
                              <a:effectLst/>
                              <a:latin typeface="Times New Roman" pitchFamily="18" charset="0"/>
                              <a:cs typeface="Times New Roman" pitchFamily="18" charset="0"/>
                            </a:rPr>
                            <a:t>Katılımcı</a:t>
                          </a:r>
                          <a:endParaRPr kumimoji="0" lang="tr-TR" sz="4400" b="0" i="0" u="none" strike="noStrike" cap="none" normalizeH="0" baseline="0" dirty="0">
                            <a:ln>
                              <a:noFill/>
                            </a:ln>
                            <a:solidFill>
                              <a:schemeClr val="tx1"/>
                            </a:solidFill>
                            <a:effectLst/>
                            <a:latin typeface="Arial" charset="0"/>
                          </a:endParaRPr>
                        </a:p>
                      </a:txBody>
                      <a:tcPr marT="45731" marB="45731" horzOverflow="overflow">
                        <a:lnL cap="flat">
                          <a:noFill/>
                        </a:lnL>
                        <a:lnR>
                          <a:noFill/>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tr-TR" sz="4400" b="0" i="0" u="none" strike="noStrike" cap="none" normalizeH="0" baseline="0" dirty="0">
                              <a:ln>
                                <a:noFill/>
                              </a:ln>
                              <a:solidFill>
                                <a:schemeClr val="tx1"/>
                              </a:solidFill>
                              <a:effectLst/>
                              <a:latin typeface="Times New Roman" pitchFamily="18" charset="0"/>
                              <a:cs typeface="Times New Roman" pitchFamily="18" charset="0"/>
                            </a:rPr>
                            <a:t>İlacı almadan önce (X</a:t>
                          </a:r>
                          <a:r>
                            <a:rPr kumimoji="0" lang="tr-TR" sz="4400" b="0" i="0" u="none" strike="noStrike" cap="none" normalizeH="0" baseline="-30000" dirty="0">
                              <a:ln>
                                <a:noFill/>
                              </a:ln>
                              <a:solidFill>
                                <a:schemeClr val="tx1"/>
                              </a:solidFill>
                              <a:effectLst/>
                              <a:latin typeface="Times New Roman" pitchFamily="18" charset="0"/>
                              <a:cs typeface="Times New Roman" pitchFamily="18" charset="0"/>
                            </a:rPr>
                            <a:t>1</a:t>
                          </a:r>
                          <a:r>
                            <a:rPr kumimoji="0" lang="tr-TR" sz="4400" b="0" i="0" u="none" strike="noStrike" cap="none" normalizeH="0" baseline="0" dirty="0">
                              <a:ln>
                                <a:noFill/>
                              </a:ln>
                              <a:solidFill>
                                <a:schemeClr val="tx1"/>
                              </a:solidFill>
                              <a:effectLst/>
                              <a:latin typeface="Times New Roman" pitchFamily="18" charset="0"/>
                              <a:cs typeface="Times New Roman" pitchFamily="18" charset="0"/>
                            </a:rPr>
                            <a:t>)</a:t>
                          </a:r>
                          <a:endParaRPr kumimoji="0" lang="tr-TR" sz="4400" b="0" i="0" u="none" strike="noStrike" cap="none" normalizeH="0" baseline="0" dirty="0">
                            <a:ln>
                              <a:noFill/>
                            </a:ln>
                            <a:solidFill>
                              <a:schemeClr val="tx1"/>
                            </a:solidFill>
                            <a:effectLst/>
                            <a:latin typeface="Arial" charset="0"/>
                          </a:endParaRPr>
                        </a:p>
                      </a:txBody>
                      <a:tcPr marT="45731" marB="45731" horzOverflow="overflow">
                        <a:lnL>
                          <a:noFill/>
                        </a:lnL>
                        <a:lnR>
                          <a:noFill/>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tr-TR" sz="4400" b="0" i="0" u="none" strike="noStrike" cap="none" normalizeH="0" baseline="0" dirty="0">
                              <a:ln>
                                <a:noFill/>
                              </a:ln>
                              <a:solidFill>
                                <a:schemeClr val="tx1"/>
                              </a:solidFill>
                              <a:effectLst/>
                              <a:latin typeface="Times New Roman" pitchFamily="18" charset="0"/>
                              <a:cs typeface="Times New Roman" pitchFamily="18" charset="0"/>
                            </a:rPr>
                            <a:t>İlacı aldıktan sonra (X</a:t>
                          </a:r>
                          <a:r>
                            <a:rPr kumimoji="0" lang="tr-TR" sz="4400" b="0" i="0" u="none" strike="noStrike" cap="none" normalizeH="0" baseline="-30000" dirty="0">
                              <a:ln>
                                <a:noFill/>
                              </a:ln>
                              <a:solidFill>
                                <a:schemeClr val="tx1"/>
                              </a:solidFill>
                              <a:effectLst/>
                              <a:latin typeface="Times New Roman" pitchFamily="18" charset="0"/>
                              <a:cs typeface="Times New Roman" pitchFamily="18" charset="0"/>
                            </a:rPr>
                            <a:t>2</a:t>
                          </a:r>
                          <a:r>
                            <a:rPr kumimoji="0" lang="tr-TR" sz="4400" b="0" i="0" u="none" strike="noStrike" cap="none" normalizeH="0" baseline="0" dirty="0">
                              <a:ln>
                                <a:noFill/>
                              </a:ln>
                              <a:solidFill>
                                <a:schemeClr val="tx1"/>
                              </a:solidFill>
                              <a:effectLst/>
                              <a:latin typeface="Times New Roman" pitchFamily="18" charset="0"/>
                              <a:cs typeface="Times New Roman" pitchFamily="18" charset="0"/>
                            </a:rPr>
                            <a:t>)</a:t>
                          </a:r>
                          <a:endParaRPr kumimoji="0" lang="tr-TR" sz="4400" b="0" i="0" u="none" strike="noStrike" cap="none" normalizeH="0" baseline="0" dirty="0">
                            <a:ln>
                              <a:noFill/>
                            </a:ln>
                            <a:solidFill>
                              <a:schemeClr val="tx1"/>
                            </a:solidFill>
                            <a:effectLst/>
                            <a:latin typeface="Arial" charset="0"/>
                          </a:endParaRPr>
                        </a:p>
                      </a:txBody>
                      <a:tcPr marT="45731" marB="45731" horzOverflow="overflow">
                        <a:lnL>
                          <a:noFill/>
                        </a:lnL>
                        <a:lnR>
                          <a:noFill/>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tr-TR" sz="4400" b="0" i="0" u="none" strike="noStrike" cap="none" normalizeH="0" baseline="0" dirty="0">
                              <a:ln>
                                <a:noFill/>
                              </a:ln>
                              <a:solidFill>
                                <a:schemeClr val="tx1"/>
                              </a:solidFill>
                              <a:effectLst/>
                              <a:latin typeface="Times New Roman" pitchFamily="18" charset="0"/>
                              <a:cs typeface="Times New Roman" pitchFamily="18" charset="0"/>
                            </a:rPr>
                            <a:t>Fark</a:t>
                          </a:r>
                        </a:p>
                        <a:p>
                          <a:pPr marL="0" marR="0" lvl="0" indent="0" algn="l" defTabSz="914400" rtl="0" eaLnBrk="1" fontAlgn="base" latinLnBrk="0" hangingPunct="1">
                            <a:lnSpc>
                              <a:spcPct val="100000"/>
                            </a:lnSpc>
                            <a:spcBef>
                              <a:spcPct val="0"/>
                            </a:spcBef>
                            <a:spcAft>
                              <a:spcPct val="0"/>
                            </a:spcAft>
                            <a:buClrTx/>
                            <a:buSzTx/>
                            <a:buFontTx/>
                            <a:buNone/>
                            <a:tabLst/>
                          </a:pPr>
                          <a:r>
                            <a:rPr kumimoji="0" lang="tr-TR" sz="4400" b="0" i="0" u="none" strike="noStrike" cap="none" normalizeH="0" baseline="0" dirty="0">
                              <a:ln>
                                <a:noFill/>
                              </a:ln>
                              <a:solidFill>
                                <a:schemeClr val="tx1"/>
                              </a:solidFill>
                              <a:effectLst/>
                              <a:latin typeface="Times New Roman" pitchFamily="18" charset="0"/>
                              <a:cs typeface="Times New Roman" pitchFamily="18" charset="0"/>
                            </a:rPr>
                            <a:t>D</a:t>
                          </a:r>
                          <a:endParaRPr kumimoji="0" lang="tr-TR" sz="4400" b="0" i="0" u="none" strike="noStrike" cap="none" normalizeH="0" baseline="0" dirty="0">
                            <a:ln>
                              <a:noFill/>
                            </a:ln>
                            <a:solidFill>
                              <a:schemeClr val="tx1"/>
                            </a:solidFill>
                            <a:effectLst/>
                            <a:latin typeface="Arial" charset="0"/>
                          </a:endParaRPr>
                        </a:p>
                      </a:txBody>
                      <a:tcPr marT="45731" marB="45731" horzOverflow="overflow">
                        <a:lnL>
                          <a:noFill/>
                        </a:lnL>
                        <a:lnR cap="flat">
                          <a:noFill/>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84886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tr-TR" sz="4400" b="0" i="0" u="none" strike="noStrike" cap="none" normalizeH="0" baseline="0">
                              <a:ln>
                                <a:noFill/>
                              </a:ln>
                              <a:solidFill>
                                <a:schemeClr val="tx1"/>
                              </a:solidFill>
                              <a:effectLst/>
                              <a:latin typeface="Times New Roman" pitchFamily="18" charset="0"/>
                              <a:cs typeface="Times New Roman" pitchFamily="18" charset="0"/>
                            </a:rPr>
                            <a:t>A</a:t>
                          </a:r>
                          <a:endParaRPr kumimoji="0" lang="tr-TR" sz="4400" b="0" i="0" u="none" strike="noStrike" cap="none" normalizeH="0" baseline="0">
                            <a:ln>
                              <a:noFill/>
                            </a:ln>
                            <a:solidFill>
                              <a:schemeClr val="tx1"/>
                            </a:solidFill>
                            <a:effectLst/>
                            <a:latin typeface="Arial" charset="0"/>
                          </a:endParaRPr>
                        </a:p>
                      </a:txBody>
                      <a:tcPr marT="45731" marB="45731" horzOverflow="overflow">
                        <a:lnL cap="flat">
                          <a:noFill/>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tr-TR" sz="4400" b="0" i="0" u="none" strike="noStrike" cap="none" normalizeH="0" baseline="0" dirty="0">
                              <a:ln>
                                <a:noFill/>
                              </a:ln>
                              <a:solidFill>
                                <a:schemeClr val="tx1"/>
                              </a:solidFill>
                              <a:effectLst/>
                              <a:latin typeface="Times New Roman" pitchFamily="18" charset="0"/>
                              <a:cs typeface="Times New Roman" pitchFamily="18" charset="0"/>
                            </a:rPr>
                            <a:t>215</a:t>
                          </a:r>
                          <a:endParaRPr kumimoji="0" lang="tr-TR" sz="4400" b="0" i="0" u="none" strike="noStrike" cap="none" normalizeH="0" baseline="0" dirty="0">
                            <a:ln>
                              <a:noFill/>
                            </a:ln>
                            <a:solidFill>
                              <a:schemeClr val="tx1"/>
                            </a:solidFill>
                            <a:effectLst/>
                            <a:latin typeface="Arial" charset="0"/>
                          </a:endParaRPr>
                        </a:p>
                      </a:txBody>
                      <a:tcPr marT="45731" marB="45731" horzOverflow="overflow">
                        <a:lnL>
                          <a:noFill/>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tr-TR" sz="4400" b="0" i="0" u="none" strike="noStrike" cap="none" normalizeH="0" baseline="0">
                              <a:ln>
                                <a:noFill/>
                              </a:ln>
                              <a:solidFill>
                                <a:schemeClr val="tx1"/>
                              </a:solidFill>
                              <a:effectLst/>
                              <a:latin typeface="Times New Roman" pitchFamily="18" charset="0"/>
                              <a:cs typeface="Times New Roman" pitchFamily="18" charset="0"/>
                            </a:rPr>
                            <a:t>210</a:t>
                          </a:r>
                          <a:endParaRPr kumimoji="0" lang="tr-TR" sz="4400" b="0" i="0" u="none" strike="noStrike" cap="none" normalizeH="0" baseline="0">
                            <a:ln>
                              <a:noFill/>
                            </a:ln>
                            <a:solidFill>
                              <a:schemeClr val="tx1"/>
                            </a:solidFill>
                            <a:effectLst/>
                            <a:latin typeface="Arial" charset="0"/>
                          </a:endParaRPr>
                        </a:p>
                      </a:txBody>
                      <a:tcPr marT="45731" marB="45731" horzOverflow="overflow">
                        <a:lnL>
                          <a:noFill/>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tr-TR" sz="4400" b="0" i="0" u="none" strike="noStrike" cap="none" normalizeH="0" baseline="0">
                              <a:ln>
                                <a:noFill/>
                              </a:ln>
                              <a:solidFill>
                                <a:schemeClr val="tx1"/>
                              </a:solidFill>
                              <a:effectLst/>
                              <a:latin typeface="Times New Roman" pitchFamily="18" charset="0"/>
                              <a:cs typeface="Times New Roman" pitchFamily="18" charset="0"/>
                            </a:rPr>
                            <a:t>-5</a:t>
                          </a:r>
                          <a:endParaRPr kumimoji="0" lang="tr-TR" sz="4400" b="0" i="0" u="none" strike="noStrike" cap="none" normalizeH="0" baseline="0">
                            <a:ln>
                              <a:noFill/>
                            </a:ln>
                            <a:solidFill>
                              <a:schemeClr val="tx1"/>
                            </a:solidFill>
                            <a:effectLst/>
                            <a:latin typeface="Arial" charset="0"/>
                          </a:endParaRPr>
                        </a:p>
                      </a:txBody>
                      <a:tcPr marT="45731" marB="45731" horzOverflow="overflow">
                        <a:lnL>
                          <a:noFill/>
                        </a:lnL>
                        <a:lnR cap="flat">
                          <a:noFill/>
                        </a:lnR>
                        <a:lnT w="12700" cap="flat" cmpd="sng" algn="ctr">
                          <a:solidFill>
                            <a:schemeClr val="tx1"/>
                          </a:solidFill>
                          <a:prstDash val="solid"/>
                          <a:round/>
                          <a:headEnd type="none" w="med" len="med"/>
                          <a:tailEnd type="none" w="med" len="med"/>
                        </a:lnT>
                        <a:lnB>
                          <a:noFill/>
                        </a:lnB>
                        <a:lnTlToBr>
                          <a:noFill/>
                        </a:lnTlToBr>
                        <a:lnBlToTr>
                          <a:noFill/>
                        </a:lnBlToTr>
                        <a:noFill/>
                      </a:tcPr>
                    </a:tc>
                    <a:extLst>
                      <a:ext uri="{0D108BD9-81ED-4DB2-BD59-A6C34878D82A}">
                        <a16:rowId xmlns:a16="http://schemas.microsoft.com/office/drawing/2014/main" val="10001"/>
                      </a:ext>
                    </a:extLst>
                  </a:tr>
                  <a:tr h="84886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tr-TR" sz="4400" b="0" i="0" u="none" strike="noStrike" cap="none" normalizeH="0" baseline="0">
                              <a:ln>
                                <a:noFill/>
                              </a:ln>
                              <a:solidFill>
                                <a:schemeClr val="tx1"/>
                              </a:solidFill>
                              <a:effectLst/>
                              <a:latin typeface="Times New Roman" pitchFamily="18" charset="0"/>
                              <a:cs typeface="Times New Roman" pitchFamily="18" charset="0"/>
                            </a:rPr>
                            <a:t>B</a:t>
                          </a:r>
                          <a:endParaRPr kumimoji="0" lang="tr-TR" sz="4400" b="0" i="0" u="none" strike="noStrike" cap="none" normalizeH="0" baseline="0">
                            <a:ln>
                              <a:noFill/>
                            </a:ln>
                            <a:solidFill>
                              <a:schemeClr val="tx1"/>
                            </a:solidFill>
                            <a:effectLst/>
                            <a:latin typeface="Arial" charset="0"/>
                          </a:endParaRPr>
                        </a:p>
                      </a:txBody>
                      <a:tcPr marT="45731" marB="45731" horzOverflow="overflow">
                        <a:lnL cap="flat">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tr-TR" sz="4400" b="0" i="0" u="none" strike="noStrike" cap="none" normalizeH="0" baseline="0" dirty="0">
                              <a:ln>
                                <a:noFill/>
                              </a:ln>
                              <a:solidFill>
                                <a:schemeClr val="tx1"/>
                              </a:solidFill>
                              <a:effectLst/>
                              <a:latin typeface="Times New Roman" pitchFamily="18" charset="0"/>
                              <a:cs typeface="Times New Roman" pitchFamily="18" charset="0"/>
                            </a:rPr>
                            <a:t>221</a:t>
                          </a:r>
                          <a:endParaRPr kumimoji="0" lang="tr-TR" sz="4400" b="0" i="0" u="none" strike="noStrike" cap="none" normalizeH="0" baseline="0" dirty="0">
                            <a:ln>
                              <a:noFill/>
                            </a:ln>
                            <a:solidFill>
                              <a:schemeClr val="tx1"/>
                            </a:solidFill>
                            <a:effectLst/>
                            <a:latin typeface="Arial" charset="0"/>
                          </a:endParaRPr>
                        </a:p>
                      </a:txBody>
                      <a:tcPr marT="45731" marB="45731"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tr-TR" sz="4400" b="0" i="0" u="none" strike="noStrike" cap="none" normalizeH="0" baseline="0">
                              <a:ln>
                                <a:noFill/>
                              </a:ln>
                              <a:solidFill>
                                <a:schemeClr val="tx1"/>
                              </a:solidFill>
                              <a:effectLst/>
                              <a:latin typeface="Times New Roman" pitchFamily="18" charset="0"/>
                              <a:cs typeface="Times New Roman" pitchFamily="18" charset="0"/>
                            </a:rPr>
                            <a:t>242</a:t>
                          </a:r>
                          <a:endParaRPr kumimoji="0" lang="tr-TR" sz="4400" b="0" i="0" u="none" strike="noStrike" cap="none" normalizeH="0" baseline="0">
                            <a:ln>
                              <a:noFill/>
                            </a:ln>
                            <a:solidFill>
                              <a:schemeClr val="tx1"/>
                            </a:solidFill>
                            <a:effectLst/>
                            <a:latin typeface="Arial" charset="0"/>
                          </a:endParaRPr>
                        </a:p>
                      </a:txBody>
                      <a:tcPr marT="45731" marB="45731"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tr-TR" sz="4400" b="0" i="0" u="none" strike="noStrike" cap="none" normalizeH="0" baseline="0">
                              <a:ln>
                                <a:noFill/>
                              </a:ln>
                              <a:solidFill>
                                <a:schemeClr val="tx1"/>
                              </a:solidFill>
                              <a:effectLst/>
                              <a:latin typeface="Times New Roman" pitchFamily="18" charset="0"/>
                              <a:cs typeface="Times New Roman" pitchFamily="18" charset="0"/>
                            </a:rPr>
                            <a:t>21</a:t>
                          </a:r>
                          <a:endParaRPr kumimoji="0" lang="tr-TR" sz="4400" b="0" i="0" u="none" strike="noStrike" cap="none" normalizeH="0" baseline="0">
                            <a:ln>
                              <a:noFill/>
                            </a:ln>
                            <a:solidFill>
                              <a:schemeClr val="tx1"/>
                            </a:solidFill>
                            <a:effectLst/>
                            <a:latin typeface="Arial" charset="0"/>
                          </a:endParaRPr>
                        </a:p>
                      </a:txBody>
                      <a:tcPr marT="45731" marB="45731"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2"/>
                      </a:ext>
                    </a:extLst>
                  </a:tr>
                  <a:tr h="84886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tr-TR" sz="4400" b="0" i="0" u="none" strike="noStrike" cap="none" normalizeH="0" baseline="0">
                              <a:ln>
                                <a:noFill/>
                              </a:ln>
                              <a:solidFill>
                                <a:schemeClr val="tx1"/>
                              </a:solidFill>
                              <a:effectLst/>
                              <a:latin typeface="Times New Roman" pitchFamily="18" charset="0"/>
                              <a:cs typeface="Times New Roman" pitchFamily="18" charset="0"/>
                            </a:rPr>
                            <a:t>C</a:t>
                          </a:r>
                          <a:endParaRPr kumimoji="0" lang="tr-TR" sz="4400" b="0" i="0" u="none" strike="noStrike" cap="none" normalizeH="0" baseline="0">
                            <a:ln>
                              <a:noFill/>
                            </a:ln>
                            <a:solidFill>
                              <a:schemeClr val="tx1"/>
                            </a:solidFill>
                            <a:effectLst/>
                            <a:latin typeface="Arial" charset="0"/>
                          </a:endParaRPr>
                        </a:p>
                      </a:txBody>
                      <a:tcPr marT="45731" marB="45731" horzOverflow="overflow">
                        <a:lnL cap="flat">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tr-TR" sz="4400" b="0" i="0" u="none" strike="noStrike" cap="none" normalizeH="0" baseline="0" dirty="0">
                              <a:ln>
                                <a:noFill/>
                              </a:ln>
                              <a:solidFill>
                                <a:schemeClr val="tx1"/>
                              </a:solidFill>
                              <a:effectLst/>
                              <a:latin typeface="Times New Roman" pitchFamily="18" charset="0"/>
                              <a:cs typeface="Times New Roman" pitchFamily="18" charset="0"/>
                            </a:rPr>
                            <a:t>196</a:t>
                          </a:r>
                          <a:endParaRPr kumimoji="0" lang="tr-TR" sz="4400" b="0" i="0" u="none" strike="noStrike" cap="none" normalizeH="0" baseline="0" dirty="0">
                            <a:ln>
                              <a:noFill/>
                            </a:ln>
                            <a:solidFill>
                              <a:schemeClr val="tx1"/>
                            </a:solidFill>
                            <a:effectLst/>
                            <a:latin typeface="Arial" charset="0"/>
                          </a:endParaRPr>
                        </a:p>
                      </a:txBody>
                      <a:tcPr marT="45731" marB="45731"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tr-TR" sz="4400" b="0" i="0" u="none" strike="noStrike" cap="none" normalizeH="0" baseline="0">
                              <a:ln>
                                <a:noFill/>
                              </a:ln>
                              <a:solidFill>
                                <a:schemeClr val="tx1"/>
                              </a:solidFill>
                              <a:effectLst/>
                              <a:latin typeface="Times New Roman" pitchFamily="18" charset="0"/>
                              <a:cs typeface="Times New Roman" pitchFamily="18" charset="0"/>
                            </a:rPr>
                            <a:t>219</a:t>
                          </a:r>
                          <a:endParaRPr kumimoji="0" lang="tr-TR" sz="4400" b="0" i="0" u="none" strike="noStrike" cap="none" normalizeH="0" baseline="0">
                            <a:ln>
                              <a:noFill/>
                            </a:ln>
                            <a:solidFill>
                              <a:schemeClr val="tx1"/>
                            </a:solidFill>
                            <a:effectLst/>
                            <a:latin typeface="Arial" charset="0"/>
                          </a:endParaRPr>
                        </a:p>
                      </a:txBody>
                      <a:tcPr marT="45731" marB="45731"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tr-TR" sz="4400" b="0" i="0" u="none" strike="noStrike" cap="none" normalizeH="0" baseline="0">
                              <a:ln>
                                <a:noFill/>
                              </a:ln>
                              <a:solidFill>
                                <a:schemeClr val="tx1"/>
                              </a:solidFill>
                              <a:effectLst/>
                              <a:latin typeface="Times New Roman" pitchFamily="18" charset="0"/>
                              <a:cs typeface="Times New Roman" pitchFamily="18" charset="0"/>
                            </a:rPr>
                            <a:t>23</a:t>
                          </a:r>
                          <a:endParaRPr kumimoji="0" lang="tr-TR" sz="4400" b="0" i="0" u="none" strike="noStrike" cap="none" normalizeH="0" baseline="0">
                            <a:ln>
                              <a:noFill/>
                            </a:ln>
                            <a:solidFill>
                              <a:schemeClr val="tx1"/>
                            </a:solidFill>
                            <a:effectLst/>
                            <a:latin typeface="Arial" charset="0"/>
                          </a:endParaRPr>
                        </a:p>
                      </a:txBody>
                      <a:tcPr marT="45731" marB="45731"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3"/>
                      </a:ext>
                    </a:extLst>
                  </a:tr>
                  <a:tr h="84886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tr-TR" sz="4400" b="0" i="0" u="none" strike="noStrike" cap="none" normalizeH="0" baseline="0">
                              <a:ln>
                                <a:noFill/>
                              </a:ln>
                              <a:solidFill>
                                <a:schemeClr val="tx1"/>
                              </a:solidFill>
                              <a:effectLst/>
                              <a:latin typeface="Times New Roman" pitchFamily="18" charset="0"/>
                              <a:cs typeface="Times New Roman" pitchFamily="18" charset="0"/>
                            </a:rPr>
                            <a:t>D</a:t>
                          </a:r>
                          <a:endParaRPr kumimoji="0" lang="tr-TR" sz="4400" b="0" i="0" u="none" strike="noStrike" cap="none" normalizeH="0" baseline="0">
                            <a:ln>
                              <a:noFill/>
                            </a:ln>
                            <a:solidFill>
                              <a:schemeClr val="tx1"/>
                            </a:solidFill>
                            <a:effectLst/>
                            <a:latin typeface="Arial" charset="0"/>
                          </a:endParaRPr>
                        </a:p>
                      </a:txBody>
                      <a:tcPr marT="45731" marB="45731" horzOverflow="overflow">
                        <a:lnL cap="flat">
                          <a:noFill/>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tr-TR" sz="4400" b="0" i="0" u="none" strike="noStrike" cap="none" normalizeH="0" baseline="0">
                              <a:ln>
                                <a:noFill/>
                              </a:ln>
                              <a:solidFill>
                                <a:schemeClr val="tx1"/>
                              </a:solidFill>
                              <a:effectLst/>
                              <a:latin typeface="Times New Roman" pitchFamily="18" charset="0"/>
                              <a:cs typeface="Times New Roman" pitchFamily="18" charset="0"/>
                            </a:rPr>
                            <a:t>203</a:t>
                          </a:r>
                          <a:endParaRPr kumimoji="0" lang="tr-TR" sz="4400" b="0" i="0" u="none" strike="noStrike" cap="none" normalizeH="0" baseline="0">
                            <a:ln>
                              <a:noFill/>
                            </a:ln>
                            <a:solidFill>
                              <a:schemeClr val="tx1"/>
                            </a:solidFill>
                            <a:effectLst/>
                            <a:latin typeface="Arial" charset="0"/>
                          </a:endParaRPr>
                        </a:p>
                      </a:txBody>
                      <a:tcPr marT="45731" marB="45731" horzOverflow="overflow">
                        <a:lnL>
                          <a:noFill/>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tr-TR" sz="4400" b="0" i="0" u="none" strike="noStrike" cap="none" normalizeH="0" baseline="0" dirty="0">
                              <a:ln>
                                <a:noFill/>
                              </a:ln>
                              <a:solidFill>
                                <a:schemeClr val="tx1"/>
                              </a:solidFill>
                              <a:effectLst/>
                              <a:latin typeface="Times New Roman" pitchFamily="18" charset="0"/>
                              <a:cs typeface="Times New Roman" pitchFamily="18" charset="0"/>
                            </a:rPr>
                            <a:t>228</a:t>
                          </a:r>
                          <a:endParaRPr kumimoji="0" lang="tr-TR" sz="4400" b="0" i="0" u="none" strike="noStrike" cap="none" normalizeH="0" baseline="0" dirty="0">
                            <a:ln>
                              <a:noFill/>
                            </a:ln>
                            <a:solidFill>
                              <a:schemeClr val="tx1"/>
                            </a:solidFill>
                            <a:effectLst/>
                            <a:latin typeface="Arial" charset="0"/>
                          </a:endParaRPr>
                        </a:p>
                      </a:txBody>
                      <a:tcPr marT="45731" marB="45731" horzOverflow="overflow">
                        <a:lnL>
                          <a:noFill/>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tr-TR" sz="4400" b="0" i="0" u="none" strike="noStrike" cap="none" normalizeH="0" baseline="0">
                              <a:ln>
                                <a:noFill/>
                              </a:ln>
                              <a:solidFill>
                                <a:schemeClr val="tx1"/>
                              </a:solidFill>
                              <a:effectLst/>
                              <a:latin typeface="Times New Roman" pitchFamily="18" charset="0"/>
                              <a:cs typeface="Times New Roman" pitchFamily="18" charset="0"/>
                            </a:rPr>
                            <a:t>25</a:t>
                          </a:r>
                          <a:endParaRPr kumimoji="0" lang="tr-TR" sz="4400" b="0" i="0" u="none" strike="noStrike" cap="none" normalizeH="0" baseline="0">
                            <a:ln>
                              <a:noFill/>
                            </a:ln>
                            <a:solidFill>
                              <a:schemeClr val="tx1"/>
                            </a:solidFill>
                            <a:effectLst/>
                            <a:latin typeface="Arial" charset="0"/>
                          </a:endParaRPr>
                        </a:p>
                      </a:txBody>
                      <a:tcPr marT="45731" marB="45731" horzOverflow="overflow">
                        <a:lnL>
                          <a:noFill/>
                        </a:lnL>
                        <a:lnR cap="flat">
                          <a:noFill/>
                        </a:lnR>
                        <a:lnT>
                          <a:noFill/>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848868">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endParaRPr kumimoji="0" lang="tr-TR" sz="4400" b="0" i="0" u="none" strike="noStrike" cap="none" normalizeH="0" baseline="0">
                            <a:ln>
                              <a:noFill/>
                            </a:ln>
                            <a:solidFill>
                              <a:schemeClr val="tx1"/>
                            </a:solidFill>
                            <a:effectLst/>
                            <a:latin typeface="Arial" charset="0"/>
                          </a:endParaRPr>
                        </a:p>
                      </a:txBody>
                      <a:tcPr marT="45731" marB="45731" horzOverflow="overflow">
                        <a:lnL cap="flat">
                          <a:noFill/>
                        </a:lnL>
                        <a:lnR>
                          <a:noFill/>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gridSpan="2">
                      <a:txBody>
                        <a:bodyPr/>
                        <a:lstStyle/>
                        <a:p>
                          <a:endParaRPr lang="en-US"/>
                        </a:p>
                      </a:txBody>
                      <a:tcPr marT="45731" marB="45731" horzOverflow="overflow">
                        <a:lnL>
                          <a:noFill/>
                        </a:lnL>
                        <a:lnR>
                          <a:noFill/>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blipFill>
                          <a:blip r:embed="rId3"/>
                          <a:stretch>
                            <a:fillRect l="-26242" t="-601439" r="-20970" b="-24460"/>
                          </a:stretch>
                        </a:blipFill>
                      </a:tcPr>
                    </a:tc>
                    <a:tc hMerge="1">
                      <a:txBody>
                        <a:bodyPr/>
                        <a:lstStyle/>
                        <a:p>
                          <a:endParaRPr lang="tr-TR"/>
                        </a:p>
                      </a:txBody>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tr-TR" sz="4400" b="0" i="0" u="none" strike="noStrike" cap="none" normalizeH="0" baseline="0" dirty="0">
                              <a:ln>
                                <a:noFill/>
                              </a:ln>
                              <a:solidFill>
                                <a:schemeClr val="tx1"/>
                              </a:solidFill>
                              <a:effectLst/>
                              <a:latin typeface="Times New Roman" pitchFamily="18" charset="0"/>
                              <a:cs typeface="Times New Roman" pitchFamily="18" charset="0"/>
                            </a:rPr>
                            <a:t>∑D=64</a:t>
                          </a:r>
                          <a:endParaRPr kumimoji="0" lang="en-US" sz="4400" b="0" i="0" u="none" strike="noStrike" cap="none" normalizeH="0" baseline="0" dirty="0">
                            <a:ln>
                              <a:noFill/>
                            </a:ln>
                            <a:solidFill>
                              <a:schemeClr val="tx1"/>
                            </a:solidFill>
                            <a:effectLst/>
                            <a:latin typeface="Times New Roman" pitchFamily="18" charset="0"/>
                            <a:cs typeface="Times New Roman" pitchFamily="18" charset="0"/>
                          </a:endParaRPr>
                        </a:p>
                      </a:txBody>
                      <a:tcPr marT="45731" marB="45731" horzOverflow="overflow">
                        <a:lnL>
                          <a:noFill/>
                        </a:lnL>
                        <a:lnR cap="flat">
                          <a:noFill/>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mc:Fallback>
      </mc:AlternateContent>
    </p:spTree>
    <p:extLst>
      <p:ext uri="{BB962C8B-B14F-4D97-AF65-F5344CB8AC3E}">
        <p14:creationId xmlns:p14="http://schemas.microsoft.com/office/powerpoint/2010/main" val="3452522746"/>
      </p:ext>
    </p:extLst>
  </p:cSld>
  <p:clrMapOvr>
    <a:masterClrMapping/>
  </p:clrMapOvr>
  <mc:AlternateContent xmlns:mc="http://schemas.openxmlformats.org/markup-compatibility/2006" xmlns:p14="http://schemas.microsoft.com/office/powerpoint/2010/main">
    <mc:Choice Requires="p14">
      <p:transition spd="slow" p14:dur="1400" advClick="0">
        <p14:ripple/>
      </p:transition>
    </mc:Choice>
    <mc:Fallback xmlns="">
      <p:transition spd="slow" advClick="0">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5A43F05-2C4A-4B16-BF02-3BC4C8D0D1C0}"/>
              </a:ext>
            </a:extLst>
          </p:cNvPr>
          <p:cNvSpPr txBox="1"/>
          <p:nvPr/>
        </p:nvSpPr>
        <p:spPr>
          <a:xfrm>
            <a:off x="1227221" y="2478505"/>
            <a:ext cx="21969663" cy="8615690"/>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t">
            <a:spAutoFit/>
          </a:bodyPr>
          <a:lstStyle/>
          <a:p>
            <a:pPr marL="0" marR="0" indent="0" algn="l" defTabSz="914400" rtl="0" fontAlgn="auto" latinLnBrk="0" hangingPunct="0">
              <a:lnSpc>
                <a:spcPct val="110000"/>
              </a:lnSpc>
              <a:spcBef>
                <a:spcPts val="2000"/>
              </a:spcBef>
              <a:spcAft>
                <a:spcPts val="0"/>
              </a:spcAft>
              <a:buClrTx/>
              <a:buSzPct val="100000"/>
              <a:buNone/>
              <a:tabLst/>
            </a:pPr>
            <a:r>
              <a:rPr kumimoji="0" lang="tr-TR" sz="5600" b="1" i="0" u="none" strike="noStrike" cap="none" spc="0" normalizeH="0" baseline="0" dirty="0">
                <a:ln>
                  <a:noFill/>
                </a:ln>
                <a:solidFill>
                  <a:srgbClr val="000000"/>
                </a:solidFill>
                <a:effectLst/>
                <a:uFillTx/>
                <a:latin typeface="+mn-lt"/>
                <a:ea typeface="+mn-ea"/>
                <a:cs typeface="+mn-cs"/>
                <a:sym typeface="Interstate"/>
              </a:rPr>
              <a:t>Hipotez testinin aşamaları:</a:t>
            </a:r>
          </a:p>
          <a:p>
            <a:pPr marL="914400" indent="-914400">
              <a:buAutoNum type="arabicPeriod"/>
            </a:pPr>
            <a:r>
              <a:rPr lang="tr-TR" dirty="0"/>
              <a:t>Evren dağılım özelliklerinin belirlenmesi</a:t>
            </a:r>
          </a:p>
          <a:p>
            <a:pPr marL="914400" indent="-914400">
              <a:buAutoNum type="arabicPeriod"/>
            </a:pPr>
            <a:r>
              <a:rPr lang="tr-TR" dirty="0"/>
              <a:t>Hipotezlerin kurulması</a:t>
            </a:r>
          </a:p>
          <a:p>
            <a:pPr marL="914400" indent="-914400">
              <a:buAutoNum type="arabicPeriod"/>
            </a:pPr>
            <a:r>
              <a:rPr lang="tr-TR" dirty="0"/>
              <a:t>Karar kuralının belirlenmesi</a:t>
            </a:r>
          </a:p>
          <a:p>
            <a:pPr marL="914400" indent="-914400">
              <a:buAutoNum type="arabicPeriod"/>
            </a:pPr>
            <a:r>
              <a:rPr lang="tr-TR" dirty="0"/>
              <a:t>Örneklem istatistiğinin hesaplanması</a:t>
            </a:r>
          </a:p>
          <a:p>
            <a:pPr marL="914400" indent="-914400">
              <a:buAutoNum type="arabicPeriod"/>
            </a:pPr>
            <a:r>
              <a:rPr lang="tr-TR" dirty="0"/>
              <a:t>Karar verme</a:t>
            </a:r>
          </a:p>
          <a:p>
            <a:pPr marL="914400" indent="-914400">
              <a:buAutoNum type="arabicPeriod"/>
            </a:pPr>
            <a:r>
              <a:rPr lang="tr-TR" dirty="0"/>
              <a:t>Sonuçların yorumlanması</a:t>
            </a:r>
            <a:endParaRPr lang="en-US" dirty="0"/>
          </a:p>
        </p:txBody>
      </p:sp>
    </p:spTree>
    <p:extLst>
      <p:ext uri="{BB962C8B-B14F-4D97-AF65-F5344CB8AC3E}">
        <p14:creationId xmlns:p14="http://schemas.microsoft.com/office/powerpoint/2010/main" val="3173674002"/>
      </p:ext>
    </p:extLst>
  </p:cSld>
  <p:clrMapOvr>
    <a:masterClrMapping/>
  </p:clrMapOvr>
  <mc:AlternateContent xmlns:mc="http://schemas.openxmlformats.org/markup-compatibility/2006" xmlns:p14="http://schemas.microsoft.com/office/powerpoint/2010/main">
    <mc:Choice Requires="p14">
      <p:transition spd="slow" p14:dur="1400" advClick="0">
        <p14:ripple/>
      </p:transition>
    </mc:Choice>
    <mc:Fallback xmlns="">
      <p:transition spd="slow" advClick="0">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7292572-5206-44F3-AD1C-9CEA76B0174B}"/>
              </a:ext>
            </a:extLst>
          </p:cNvPr>
          <p:cNvSpPr txBox="1"/>
          <p:nvPr/>
        </p:nvSpPr>
        <p:spPr>
          <a:xfrm>
            <a:off x="1732547" y="2743200"/>
            <a:ext cx="21993727" cy="8615690"/>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t">
            <a:spAutoFit/>
          </a:bodyPr>
          <a:lstStyle/>
          <a:p>
            <a:pPr marL="914400" indent="-914400">
              <a:buAutoNum type="arabicPeriod"/>
            </a:pPr>
            <a:r>
              <a:rPr lang="tr-TR" b="1" dirty="0"/>
              <a:t>Evren dağılım özelliklerinin belirlenmesi</a:t>
            </a:r>
          </a:p>
          <a:p>
            <a:pPr marL="457200" marR="0" indent="-457200" algn="l" defTabSz="914400" rtl="0" fontAlgn="auto" latinLnBrk="0" hangingPunct="0">
              <a:lnSpc>
                <a:spcPct val="110000"/>
              </a:lnSpc>
              <a:spcBef>
                <a:spcPts val="2000"/>
              </a:spcBef>
              <a:spcAft>
                <a:spcPts val="0"/>
              </a:spcAft>
              <a:buClrTx/>
              <a:buSzPct val="100000"/>
              <a:buFont typeface="Helvetica"/>
              <a:buChar char="•"/>
              <a:tabLst/>
            </a:pPr>
            <a:r>
              <a:rPr kumimoji="0" lang="tr-TR" sz="5600" b="0" i="0" u="none" strike="noStrike" cap="none" spc="0" normalizeH="0" baseline="0" dirty="0">
                <a:ln>
                  <a:noFill/>
                </a:ln>
                <a:solidFill>
                  <a:srgbClr val="000000"/>
                </a:solidFill>
                <a:effectLst/>
                <a:uFillTx/>
                <a:latin typeface="+mn-lt"/>
                <a:ea typeface="+mn-ea"/>
                <a:cs typeface="+mn-cs"/>
                <a:sym typeface="Interstate"/>
              </a:rPr>
              <a:t>Tes</a:t>
            </a:r>
            <a:r>
              <a:rPr lang="tr-TR" dirty="0"/>
              <a:t>t tekrar test deseni dolayısıyla bağımlı örneklemler</a:t>
            </a:r>
          </a:p>
          <a:p>
            <a:r>
              <a:rPr lang="tr-TR" dirty="0"/>
              <a:t>İki uygulama : ilaç öncesi ve ilaç sonrası</a:t>
            </a:r>
          </a:p>
          <a:p>
            <a:pPr marL="457200" marR="0" indent="-457200" algn="l" defTabSz="914400" rtl="0" fontAlgn="auto" latinLnBrk="0" hangingPunct="0">
              <a:lnSpc>
                <a:spcPct val="110000"/>
              </a:lnSpc>
              <a:spcBef>
                <a:spcPts val="2000"/>
              </a:spcBef>
              <a:spcAft>
                <a:spcPts val="0"/>
              </a:spcAft>
              <a:buClrTx/>
              <a:buSzPct val="100000"/>
              <a:buFont typeface="Helvetica"/>
              <a:buChar char="•"/>
              <a:tabLst/>
            </a:pPr>
            <a:r>
              <a:rPr lang="tr-TR" dirty="0"/>
              <a:t>Bağımlı değişken: Tepki süresi</a:t>
            </a:r>
          </a:p>
          <a:p>
            <a:pPr marL="457200" marR="0" indent="-457200" algn="l" defTabSz="914400" rtl="0" fontAlgn="auto" latinLnBrk="0" hangingPunct="0">
              <a:lnSpc>
                <a:spcPct val="110000"/>
              </a:lnSpc>
              <a:spcBef>
                <a:spcPts val="2000"/>
              </a:spcBef>
              <a:spcAft>
                <a:spcPts val="0"/>
              </a:spcAft>
              <a:buClrTx/>
              <a:buSzPct val="100000"/>
              <a:buFont typeface="Helvetica"/>
              <a:buChar char="•"/>
              <a:tabLst/>
            </a:pPr>
            <a:r>
              <a:rPr lang="tr-TR" dirty="0"/>
              <a:t>Bağımsız değişken: İlaç</a:t>
            </a:r>
          </a:p>
          <a:p>
            <a:pPr marL="457200" marR="0" indent="-457200" algn="l" defTabSz="914400" rtl="0" fontAlgn="auto" latinLnBrk="0" hangingPunct="0">
              <a:lnSpc>
                <a:spcPct val="110000"/>
              </a:lnSpc>
              <a:spcBef>
                <a:spcPts val="2000"/>
              </a:spcBef>
              <a:spcAft>
                <a:spcPts val="0"/>
              </a:spcAft>
              <a:buClrTx/>
              <a:buSzPct val="100000"/>
              <a:buFont typeface="Helvetica"/>
              <a:buChar char="•"/>
              <a:tabLst/>
            </a:pPr>
            <a:r>
              <a:rPr kumimoji="0" lang="tr-TR" sz="5600" b="0" i="0" u="none" strike="noStrike" cap="none" spc="0" normalizeH="0" baseline="0" dirty="0">
                <a:ln>
                  <a:noFill/>
                </a:ln>
                <a:solidFill>
                  <a:srgbClr val="000000"/>
                </a:solidFill>
                <a:effectLst/>
                <a:uFillTx/>
                <a:latin typeface="+mn-lt"/>
                <a:ea typeface="+mn-ea"/>
                <a:cs typeface="+mn-cs"/>
                <a:sym typeface="Interstate"/>
              </a:rPr>
              <a:t>Bağımlı değişken sürekli ve en az eşit aralık ölçeğind</a:t>
            </a:r>
            <a:r>
              <a:rPr lang="tr-TR" dirty="0"/>
              <a:t>e.</a:t>
            </a:r>
          </a:p>
          <a:p>
            <a:pPr marL="457200" marR="0" indent="-457200" algn="l" defTabSz="914400" rtl="0" fontAlgn="auto" latinLnBrk="0" hangingPunct="0">
              <a:lnSpc>
                <a:spcPct val="110000"/>
              </a:lnSpc>
              <a:spcBef>
                <a:spcPts val="2000"/>
              </a:spcBef>
              <a:spcAft>
                <a:spcPts val="0"/>
              </a:spcAft>
              <a:buClrTx/>
              <a:buSzPct val="100000"/>
              <a:buFont typeface="Helvetica"/>
              <a:buChar char="•"/>
              <a:tabLst/>
            </a:pPr>
            <a:r>
              <a:rPr kumimoji="0" lang="tr-TR" sz="5600" b="0" i="0" u="none" strike="noStrike" cap="none" spc="0" normalizeH="0" baseline="0" dirty="0">
                <a:ln>
                  <a:noFill/>
                </a:ln>
                <a:solidFill>
                  <a:srgbClr val="000000"/>
                </a:solidFill>
                <a:effectLst/>
                <a:uFillTx/>
                <a:latin typeface="+mn-lt"/>
                <a:ea typeface="+mn-ea"/>
                <a:cs typeface="+mn-cs"/>
                <a:sym typeface="Interstate"/>
              </a:rPr>
              <a:t>Normal dağılım</a:t>
            </a:r>
            <a:endParaRPr kumimoji="0" lang="en-US" sz="5600" b="0" i="0" u="none" strike="noStrike" cap="none" spc="0" normalizeH="0" baseline="0" dirty="0">
              <a:ln>
                <a:noFill/>
              </a:ln>
              <a:solidFill>
                <a:srgbClr val="000000"/>
              </a:solidFill>
              <a:effectLst/>
              <a:uFillTx/>
              <a:latin typeface="+mn-lt"/>
              <a:ea typeface="+mn-ea"/>
              <a:cs typeface="+mn-cs"/>
              <a:sym typeface="Interstate"/>
            </a:endParaRPr>
          </a:p>
        </p:txBody>
      </p:sp>
    </p:spTree>
    <p:extLst>
      <p:ext uri="{BB962C8B-B14F-4D97-AF65-F5344CB8AC3E}">
        <p14:creationId xmlns:p14="http://schemas.microsoft.com/office/powerpoint/2010/main" val="3286316312"/>
      </p:ext>
    </p:extLst>
  </p:cSld>
  <p:clrMapOvr>
    <a:masterClrMapping/>
  </p:clrMapOvr>
  <mc:AlternateContent xmlns:mc="http://schemas.openxmlformats.org/markup-compatibility/2006" xmlns:p14="http://schemas.microsoft.com/office/powerpoint/2010/main">
    <mc:Choice Requires="p14">
      <p:transition spd="slow" p14:dur="1400" advClick="0">
        <p14:ripple/>
      </p:transition>
    </mc:Choice>
    <mc:Fallback xmlns="">
      <p:transition spd="slow" advClick="0">
        <p:fade/>
      </p:transition>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5B9BD5"/>
      </a:accent1>
      <a:accent2>
        <a:srgbClr val="ED7D31"/>
      </a:accent2>
      <a:accent3>
        <a:srgbClr val="A5A5A5"/>
      </a:accent3>
      <a:accent4>
        <a:srgbClr val="FFC000"/>
      </a:accent4>
      <a:accent5>
        <a:srgbClr val="4472C4"/>
      </a:accent5>
      <a:accent6>
        <a:srgbClr val="70AD47"/>
      </a:accent6>
      <a:hlink>
        <a:srgbClr val="0000FF"/>
      </a:hlink>
      <a:folHlink>
        <a:srgbClr val="FF00FF"/>
      </a:folHlink>
    </a:clrScheme>
    <a:fontScheme name="Office Theme">
      <a:majorFont>
        <a:latin typeface="Interstate"/>
        <a:ea typeface="Interstate"/>
        <a:cs typeface="Interstate"/>
      </a:majorFont>
      <a:minorFont>
        <a:latin typeface="Interstate"/>
        <a:ea typeface="Interstate"/>
        <a:cs typeface="Interstate"/>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miter lim="800000"/>
        </a:ln>
        <a:effectLst/>
        <a:sp3d/>
      </a:spPr>
      <a:bodyPr rot="0" spcFirstLastPara="1" vertOverflow="overflow" horzOverflow="overflow" vert="horz" wrap="square" lIns="91439" tIns="91439" rIns="91439" bIns="91439" numCol="1" spcCol="38100" rtlCol="0" anchor="ctr">
        <a:spAutoFit/>
      </a:bodyPr>
      <a:lstStyle>
        <a:defPPr marL="457200" marR="0" indent="-457200" algn="l" defTabSz="914400" rtl="0" fontAlgn="auto" latinLnBrk="0" hangingPunct="0">
          <a:lnSpc>
            <a:spcPct val="110000"/>
          </a:lnSpc>
          <a:spcBef>
            <a:spcPts val="2000"/>
          </a:spcBef>
          <a:spcAft>
            <a:spcPts val="0"/>
          </a:spcAft>
          <a:buClrTx/>
          <a:buSzPct val="100000"/>
          <a:buFont typeface="Helvetica"/>
          <a:buChar char="•"/>
          <a:tabLst/>
          <a:defRPr kumimoji="0" sz="5600" b="0" i="0" u="none" strike="noStrike" cap="none" spc="0" normalizeH="0" baseline="0">
            <a:ln>
              <a:noFill/>
            </a:ln>
            <a:solidFill>
              <a:srgbClr val="000000"/>
            </a:solidFill>
            <a:effectLst/>
            <a:uFillTx/>
            <a:latin typeface="+mn-lt"/>
            <a:ea typeface="+mn-ea"/>
            <a:cs typeface="+mn-cs"/>
            <a:sym typeface="Interstat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25400" cap="flat">
          <a:noFill/>
          <a:miter lim="400000"/>
        </a:ln>
        <a:effectLst/>
        <a:sp3d/>
      </a:spPr>
      <a:bodyPr rot="0" spcFirstLastPara="1" vertOverflow="overflow" horzOverflow="overflow" vert="horz" wrap="square" lIns="91439" tIns="91439" rIns="91439" bIns="91439" numCol="1" spcCol="38100" rtlCol="0" anchor="t">
        <a:spAutoFit/>
      </a:bodyPr>
      <a:lstStyle>
        <a:defPPr marL="457200" marR="0" indent="-457200" algn="l" defTabSz="914400" rtl="0" fontAlgn="auto" latinLnBrk="0" hangingPunct="0">
          <a:lnSpc>
            <a:spcPct val="110000"/>
          </a:lnSpc>
          <a:spcBef>
            <a:spcPts val="2000"/>
          </a:spcBef>
          <a:spcAft>
            <a:spcPts val="0"/>
          </a:spcAft>
          <a:buClrTx/>
          <a:buSzPct val="100000"/>
          <a:buFont typeface="Helvetica"/>
          <a:buChar char="•"/>
          <a:tabLst/>
          <a:defRPr kumimoji="0" sz="5600" b="0" i="0" u="none" strike="noStrike" cap="none" spc="0" normalizeH="0" baseline="0">
            <a:ln>
              <a:noFill/>
            </a:ln>
            <a:solidFill>
              <a:srgbClr val="000000"/>
            </a:solidFill>
            <a:effectLst/>
            <a:uFillTx/>
            <a:latin typeface="+mn-lt"/>
            <a:ea typeface="+mn-ea"/>
            <a:cs typeface="+mn-cs"/>
            <a:sym typeface="Interstat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5B9BD5"/>
      </a:accent1>
      <a:accent2>
        <a:srgbClr val="ED7D31"/>
      </a:accent2>
      <a:accent3>
        <a:srgbClr val="A5A5A5"/>
      </a:accent3>
      <a:accent4>
        <a:srgbClr val="FFC000"/>
      </a:accent4>
      <a:accent5>
        <a:srgbClr val="4472C4"/>
      </a:accent5>
      <a:accent6>
        <a:srgbClr val="70AD47"/>
      </a:accent6>
      <a:hlink>
        <a:srgbClr val="0000FF"/>
      </a:hlink>
      <a:folHlink>
        <a:srgbClr val="FF00FF"/>
      </a:folHlink>
    </a:clrScheme>
    <a:fontScheme name="Office Theme">
      <a:majorFont>
        <a:latin typeface="Interstate"/>
        <a:ea typeface="Interstate"/>
        <a:cs typeface="Interstate"/>
      </a:majorFont>
      <a:minorFont>
        <a:latin typeface="Interstate"/>
        <a:ea typeface="Interstate"/>
        <a:cs typeface="Interstate"/>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miter lim="800000"/>
        </a:ln>
        <a:effectLst/>
        <a:sp3d/>
      </a:spPr>
      <a:bodyPr rot="0" spcFirstLastPara="1" vertOverflow="overflow" horzOverflow="overflow" vert="horz" wrap="square" lIns="91439" tIns="91439" rIns="91439" bIns="91439" numCol="1" spcCol="38100" rtlCol="0" anchor="ctr">
        <a:spAutoFit/>
      </a:bodyPr>
      <a:lstStyle>
        <a:defPPr marL="457200" marR="0" indent="-457200" algn="l" defTabSz="914400" rtl="0" fontAlgn="auto" latinLnBrk="0" hangingPunct="0">
          <a:lnSpc>
            <a:spcPct val="110000"/>
          </a:lnSpc>
          <a:spcBef>
            <a:spcPts val="2000"/>
          </a:spcBef>
          <a:spcAft>
            <a:spcPts val="0"/>
          </a:spcAft>
          <a:buClrTx/>
          <a:buSzPct val="100000"/>
          <a:buFont typeface="Helvetica"/>
          <a:buChar char="•"/>
          <a:tabLst/>
          <a:defRPr kumimoji="0" sz="5600" b="0" i="0" u="none" strike="noStrike" cap="none" spc="0" normalizeH="0" baseline="0">
            <a:ln>
              <a:noFill/>
            </a:ln>
            <a:solidFill>
              <a:srgbClr val="000000"/>
            </a:solidFill>
            <a:effectLst/>
            <a:uFillTx/>
            <a:latin typeface="+mn-lt"/>
            <a:ea typeface="+mn-ea"/>
            <a:cs typeface="+mn-cs"/>
            <a:sym typeface="Interstat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25400" cap="flat">
          <a:noFill/>
          <a:miter lim="400000"/>
        </a:ln>
        <a:effectLst/>
        <a:sp3d/>
      </a:spPr>
      <a:bodyPr rot="0" spcFirstLastPara="1" vertOverflow="overflow" horzOverflow="overflow" vert="horz" wrap="square" lIns="91439" tIns="91439" rIns="91439" bIns="91439" numCol="1" spcCol="38100" rtlCol="0" anchor="t">
        <a:spAutoFit/>
      </a:bodyPr>
      <a:lstStyle>
        <a:defPPr marL="457200" marR="0" indent="-457200" algn="l" defTabSz="914400" rtl="0" fontAlgn="auto" latinLnBrk="0" hangingPunct="0">
          <a:lnSpc>
            <a:spcPct val="110000"/>
          </a:lnSpc>
          <a:spcBef>
            <a:spcPts val="2000"/>
          </a:spcBef>
          <a:spcAft>
            <a:spcPts val="0"/>
          </a:spcAft>
          <a:buClrTx/>
          <a:buSzPct val="100000"/>
          <a:buFont typeface="Helvetica"/>
          <a:buChar char="•"/>
          <a:tabLst/>
          <a:defRPr kumimoji="0" sz="5600" b="0" i="0" u="none" strike="noStrike" cap="none" spc="0" normalizeH="0" baseline="0">
            <a:ln>
              <a:noFill/>
            </a:ln>
            <a:solidFill>
              <a:srgbClr val="000000"/>
            </a:solidFill>
            <a:effectLst/>
            <a:uFillTx/>
            <a:latin typeface="+mn-lt"/>
            <a:ea typeface="+mn-ea"/>
            <a:cs typeface="+mn-cs"/>
            <a:sym typeface="Interstat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774</TotalTime>
  <Words>894</Words>
  <Application>Microsoft Office PowerPoint</Application>
  <PresentationFormat>Özel</PresentationFormat>
  <Paragraphs>129</Paragraphs>
  <Slides>17</Slides>
  <Notes>3</Notes>
  <HiddenSlides>0</HiddenSlides>
  <MMClips>0</MMClips>
  <ScaleCrop>false</ScaleCrop>
  <HeadingPairs>
    <vt:vector size="6" baseType="variant">
      <vt:variant>
        <vt:lpstr>Kullanılan Yazı Tipleri</vt:lpstr>
      </vt:variant>
      <vt:variant>
        <vt:i4>7</vt:i4>
      </vt:variant>
      <vt:variant>
        <vt:lpstr>Tema</vt:lpstr>
      </vt:variant>
      <vt:variant>
        <vt:i4>1</vt:i4>
      </vt:variant>
      <vt:variant>
        <vt:lpstr>Slayt Başlıkları</vt:lpstr>
      </vt:variant>
      <vt:variant>
        <vt:i4>17</vt:i4>
      </vt:variant>
    </vt:vector>
  </HeadingPairs>
  <TitlesOfParts>
    <vt:vector size="25" baseType="lpstr">
      <vt:lpstr>Arial</vt:lpstr>
      <vt:lpstr>Calibri</vt:lpstr>
      <vt:lpstr>Cambria Math</vt:lpstr>
      <vt:lpstr>Helvetica</vt:lpstr>
      <vt:lpstr>Interstate</vt:lpstr>
      <vt:lpstr>Times New Roman</vt:lpstr>
      <vt:lpstr>Wingdings</vt:lpstr>
      <vt:lpstr>Office Theme</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Sunusu</dc:title>
  <dc:creator>Nermin</dc:creator>
  <cp:lastModifiedBy>KÜBRA ATALAY KABASAKAL</cp:lastModifiedBy>
  <cp:revision>118</cp:revision>
  <cp:lastPrinted>2016-07-19T08:03:15Z</cp:lastPrinted>
  <dcterms:modified xsi:type="dcterms:W3CDTF">2024-04-25T05:27:09Z</dcterms:modified>
</cp:coreProperties>
</file>